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74" r:id="rId14"/>
    <p:sldId id="268" r:id="rId15"/>
    <p:sldId id="269" r:id="rId16"/>
    <p:sldId id="270" r:id="rId17"/>
    <p:sldId id="271" r:id="rId18"/>
    <p:sldId id="272" r:id="rId19"/>
    <p:sldId id="273" r:id="rId20"/>
    <p:sldId id="275" r:id="rId21"/>
    <p:sldId id="276" r:id="rId22"/>
    <p:sldId id="277" r:id="rId23"/>
    <p:sldId id="280" r:id="rId24"/>
    <p:sldId id="278" r:id="rId25"/>
    <p:sldId id="279" r:id="rId26"/>
    <p:sldId id="281" r:id="rId27"/>
    <p:sldId id="282"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717" autoAdjust="0"/>
  </p:normalViewPr>
  <p:slideViewPr>
    <p:cSldViewPr>
      <p:cViewPr varScale="1">
        <p:scale>
          <a:sx n="103" d="100"/>
          <a:sy n="103" d="100"/>
        </p:scale>
        <p:origin x="-204"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EA9CC8C3-281E-4AE1-A347-4B5808C1F17C}" type="datetimeFigureOut">
              <a:rPr lang="en-US" smtClean="0"/>
              <a:pPr/>
              <a:t>8/15/2010</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298331B9-0C35-4C27-B5C9-5494B79D3843}"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A9CC8C3-281E-4AE1-A347-4B5808C1F17C}" type="datetimeFigureOut">
              <a:rPr lang="en-US" smtClean="0"/>
              <a:pPr/>
              <a:t>8/15/2010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8331B9-0C35-4C27-B5C9-5494B79D384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EA9CC8C3-281E-4AE1-A347-4B5808C1F17C}" type="datetimeFigureOut">
              <a:rPr lang="en-US" smtClean="0"/>
              <a:pPr/>
              <a:t>8/15/2010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8331B9-0C35-4C27-B5C9-5494B79D3843}"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A9CC8C3-281E-4AE1-A347-4B5808C1F17C}" type="datetimeFigureOut">
              <a:rPr lang="en-US" smtClean="0"/>
              <a:pPr/>
              <a:t>8/15/2010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8331B9-0C35-4C27-B5C9-5494B79D384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EA9CC8C3-281E-4AE1-A347-4B5808C1F17C}" type="datetimeFigureOut">
              <a:rPr lang="en-US" smtClean="0"/>
              <a:pPr/>
              <a:t>8/15/2010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98331B9-0C35-4C27-B5C9-5494B79D384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A9CC8C3-281E-4AE1-A347-4B5808C1F17C}" type="datetimeFigureOut">
              <a:rPr lang="en-US" smtClean="0"/>
              <a:pPr/>
              <a:t>8/15/2010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98331B9-0C35-4C27-B5C9-5494B79D384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9CC8C3-281E-4AE1-A347-4B5808C1F17C}" type="datetimeFigureOut">
              <a:rPr lang="en-US" smtClean="0"/>
              <a:pPr/>
              <a:t>8/15/2010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98331B9-0C35-4C27-B5C9-5494B79D384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A9CC8C3-281E-4AE1-A347-4B5808C1F17C}" type="datetimeFigureOut">
              <a:rPr lang="en-US" smtClean="0"/>
              <a:pPr/>
              <a:t>8/15/2010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8331B9-0C35-4C27-B5C9-5494B79D384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EA9CC8C3-281E-4AE1-A347-4B5808C1F17C}" type="datetimeFigureOut">
              <a:rPr lang="en-US" smtClean="0"/>
              <a:pPr/>
              <a:t>8/15/2010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298331B9-0C35-4C27-B5C9-5494B79D3843}"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A9CC8C3-281E-4AE1-A347-4B5808C1F17C}" type="datetimeFigureOut">
              <a:rPr lang="en-US" smtClean="0"/>
              <a:pPr/>
              <a:t>8/15/2010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8331B9-0C35-4C27-B5C9-5494B79D384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A9CC8C3-281E-4AE1-A347-4B5808C1F17C}" type="datetimeFigureOut">
              <a:rPr lang="en-US" smtClean="0"/>
              <a:pPr/>
              <a:t>8/15/2010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8331B9-0C35-4C27-B5C9-5494B79D384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EA9CC8C3-281E-4AE1-A347-4B5808C1F17C}" type="datetimeFigureOut">
              <a:rPr lang="en-US" smtClean="0"/>
              <a:pPr/>
              <a:t>8/15/2010</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298331B9-0C35-4C27-B5C9-5494B79D3843}"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2874264"/>
          </a:xfrm>
        </p:spPr>
        <p:txBody>
          <a:bodyPr/>
          <a:lstStyle/>
          <a:p>
            <a:pPr algn="ct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WSC</a:t>
            </a:r>
            <a:br>
              <a:rPr lang="en-US" dirty="0" smtClean="0"/>
            </a:br>
            <a:r>
              <a:rPr lang="en-US" dirty="0" smtClean="0"/>
              <a:t>2010</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588264"/>
          </a:xfrm>
        </p:spPr>
        <p:txBody>
          <a:bodyPr/>
          <a:lstStyle/>
          <a:p>
            <a:pPr algn="ctr"/>
            <a:r>
              <a:rPr lang="en-US" sz="2800" dirty="0" smtClean="0"/>
              <a:t>Tidbits From the Conference</a:t>
            </a:r>
            <a:endParaRPr lang="en-US" sz="2800" dirty="0"/>
          </a:p>
        </p:txBody>
      </p:sp>
      <p:sp>
        <p:nvSpPr>
          <p:cNvPr id="3" name="Text Placeholder 2"/>
          <p:cNvSpPr>
            <a:spLocks noGrp="1"/>
          </p:cNvSpPr>
          <p:nvPr>
            <p:ph type="body" idx="1"/>
          </p:nvPr>
        </p:nvSpPr>
        <p:spPr>
          <a:xfrm>
            <a:off x="530352" y="2514600"/>
            <a:ext cx="7772400" cy="3429000"/>
          </a:xfrm>
        </p:spPr>
        <p:txBody>
          <a:bodyPr>
            <a:normAutofit/>
          </a:bodyPr>
          <a:lstStyle/>
          <a:p>
            <a:pPr>
              <a:buFont typeface="Arial" pitchFamily="34" charset="0"/>
              <a:buChar char="•"/>
            </a:pPr>
            <a:r>
              <a:rPr lang="en-US" dirty="0" smtClean="0"/>
              <a:t>Narcotics Anonymous is now in 131 countries</a:t>
            </a:r>
          </a:p>
          <a:p>
            <a:pPr>
              <a:buFont typeface="Arial" pitchFamily="34" charset="0"/>
              <a:buChar char="•"/>
            </a:pPr>
            <a:r>
              <a:rPr lang="en-US" dirty="0" smtClean="0"/>
              <a:t>NA has 58,076 weekly meetings worldwide</a:t>
            </a:r>
          </a:p>
          <a:p>
            <a:pPr>
              <a:buFont typeface="Arial" pitchFamily="34" charset="0"/>
              <a:buChar char="•"/>
            </a:pPr>
            <a:r>
              <a:rPr lang="en-US" dirty="0" smtClean="0"/>
              <a:t>Egypt, El Salvador, Nicaragua, North Carolina, Poland, Southern    Brazil, and Iran participated at this conference – seated in 2008</a:t>
            </a:r>
          </a:p>
          <a:p>
            <a:pPr>
              <a:buFont typeface="Arial" pitchFamily="34" charset="0"/>
              <a:buChar char="•"/>
            </a:pPr>
            <a:r>
              <a:rPr lang="en-US" dirty="0" smtClean="0"/>
              <a:t>Denmark and Lithuania was seated at the 2010 WSC</a:t>
            </a:r>
          </a:p>
          <a:p>
            <a:pPr>
              <a:buFont typeface="Arial" pitchFamily="34" charset="0"/>
              <a:buChar char="•"/>
            </a:pPr>
            <a:r>
              <a:rPr lang="en-US" dirty="0" smtClean="0"/>
              <a:t>111 RDs and 67 from the US, 5 Canadian, 37 outside of the US</a:t>
            </a:r>
          </a:p>
          <a:p>
            <a:pPr>
              <a:buFont typeface="Arial" pitchFamily="34" charset="0"/>
              <a:buChar char="•"/>
            </a:pPr>
            <a:r>
              <a:rPr lang="en-US" dirty="0" smtClean="0"/>
              <a:t>86 RDAs and 66 from the US, 5 Canadian, 14 outside of the US</a:t>
            </a:r>
          </a:p>
          <a:p>
            <a:pPr>
              <a:buFont typeface="Arial" pitchFamily="34" charset="0"/>
              <a:buChar char="•"/>
            </a:pPr>
            <a:r>
              <a:rPr lang="en-US" dirty="0" smtClean="0"/>
              <a:t>Conference was made up of 155 men and 61 women</a:t>
            </a:r>
          </a:p>
          <a:p>
            <a:pPr>
              <a:buFont typeface="Arial" pitchFamily="34" charset="0"/>
              <a:buChar char="•"/>
            </a:pP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588264"/>
          </a:xfrm>
        </p:spPr>
        <p:txBody>
          <a:bodyPr/>
          <a:lstStyle/>
          <a:p>
            <a:pPr algn="ctr"/>
            <a:r>
              <a:rPr lang="en-US" sz="2800" dirty="0" smtClean="0"/>
              <a:t>Motions from the WSC</a:t>
            </a:r>
            <a:endParaRPr lang="en-US" sz="2800" dirty="0"/>
          </a:p>
        </p:txBody>
      </p:sp>
      <p:sp>
        <p:nvSpPr>
          <p:cNvPr id="3" name="Text Placeholder 2"/>
          <p:cNvSpPr>
            <a:spLocks noGrp="1"/>
          </p:cNvSpPr>
          <p:nvPr>
            <p:ph type="body" idx="1"/>
          </p:nvPr>
        </p:nvSpPr>
        <p:spPr>
          <a:xfrm>
            <a:off x="530352" y="2286000"/>
            <a:ext cx="7772400" cy="4114800"/>
          </a:xfrm>
        </p:spPr>
        <p:txBody>
          <a:bodyPr>
            <a:normAutofit lnSpcReduction="10000"/>
          </a:bodyPr>
          <a:lstStyle/>
          <a:p>
            <a:pPr>
              <a:buFont typeface="Arial" pitchFamily="34" charset="0"/>
              <a:buChar char="•"/>
            </a:pPr>
            <a:r>
              <a:rPr lang="en-US" dirty="0" smtClean="0"/>
              <a:t>Motion 1:  WSC: For			Colorado: For</a:t>
            </a:r>
          </a:p>
          <a:p>
            <a:pPr>
              <a:buFont typeface="Arial" pitchFamily="34" charset="0"/>
              <a:buChar char="•"/>
            </a:pPr>
            <a:r>
              <a:rPr lang="en-US" dirty="0" smtClean="0"/>
              <a:t>Motion 2:  WSC: For			Colorado: For</a:t>
            </a:r>
          </a:p>
          <a:p>
            <a:pPr>
              <a:buFont typeface="Arial" pitchFamily="34" charset="0"/>
              <a:buChar char="•"/>
            </a:pPr>
            <a:r>
              <a:rPr lang="en-US" dirty="0" smtClean="0"/>
              <a:t>Motion 3:  WSC: For			Colorado: For</a:t>
            </a:r>
          </a:p>
          <a:p>
            <a:pPr>
              <a:buFont typeface="Arial" pitchFamily="34" charset="0"/>
              <a:buChar char="•"/>
            </a:pPr>
            <a:r>
              <a:rPr lang="en-US" dirty="0" smtClean="0"/>
              <a:t>Motion 4:  WSC: For			Colorado: For</a:t>
            </a:r>
          </a:p>
          <a:p>
            <a:pPr>
              <a:buFont typeface="Arial" pitchFamily="34" charset="0"/>
              <a:buChar char="•"/>
            </a:pPr>
            <a:r>
              <a:rPr lang="en-US" dirty="0" smtClean="0"/>
              <a:t>Motion 5:  WSC: Against		Colorado: Against</a:t>
            </a:r>
          </a:p>
          <a:p>
            <a:pPr>
              <a:buFont typeface="Arial" pitchFamily="34" charset="0"/>
              <a:buChar char="•"/>
            </a:pPr>
            <a:r>
              <a:rPr lang="en-US" dirty="0" smtClean="0"/>
              <a:t>Motion 6:  WSC: Against		Colorado: Against</a:t>
            </a:r>
          </a:p>
          <a:p>
            <a:pPr>
              <a:buFont typeface="Arial" pitchFamily="34" charset="0"/>
              <a:buChar char="•"/>
            </a:pPr>
            <a:r>
              <a:rPr lang="en-US" dirty="0" smtClean="0"/>
              <a:t>Motion 7:  WSC: Against		Colorado: Against</a:t>
            </a:r>
          </a:p>
          <a:p>
            <a:pPr>
              <a:buFont typeface="Arial" pitchFamily="34" charset="0"/>
              <a:buChar char="•"/>
            </a:pPr>
            <a:r>
              <a:rPr lang="en-US" dirty="0" smtClean="0"/>
              <a:t>Motion 8:  WSC: For			Colorado: For</a:t>
            </a:r>
          </a:p>
          <a:p>
            <a:pPr>
              <a:buFont typeface="Arial" pitchFamily="34" charset="0"/>
              <a:buChar char="•"/>
            </a:pPr>
            <a:r>
              <a:rPr lang="en-US" dirty="0" smtClean="0"/>
              <a:t>Motion 9:  WSC: Limited Support – Commit to WB							Colorado: Against</a:t>
            </a:r>
          </a:p>
          <a:p>
            <a:r>
              <a:rPr lang="en-US" dirty="0" smtClean="0"/>
              <a:t>		</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352" y="1066800"/>
            <a:ext cx="7772400" cy="533400"/>
          </a:xfrm>
        </p:spPr>
        <p:txBody>
          <a:bodyPr/>
          <a:lstStyle/>
          <a:p>
            <a:pPr algn="ctr"/>
            <a:r>
              <a:rPr lang="en-US" sz="2800" dirty="0" smtClean="0"/>
              <a:t>Motions continued</a:t>
            </a:r>
            <a:endParaRPr lang="en-US" sz="2800" dirty="0"/>
          </a:p>
        </p:txBody>
      </p:sp>
      <p:sp>
        <p:nvSpPr>
          <p:cNvPr id="3" name="Text Placeholder 2"/>
          <p:cNvSpPr>
            <a:spLocks noGrp="1"/>
          </p:cNvSpPr>
          <p:nvPr>
            <p:ph type="body" idx="1"/>
          </p:nvPr>
        </p:nvSpPr>
        <p:spPr>
          <a:xfrm>
            <a:off x="530352" y="1752600"/>
            <a:ext cx="7772400" cy="4495800"/>
          </a:xfrm>
        </p:spPr>
        <p:txBody>
          <a:bodyPr/>
          <a:lstStyle/>
          <a:p>
            <a:pPr>
              <a:buFont typeface="Arial" pitchFamily="34" charset="0"/>
              <a:buChar char="•"/>
            </a:pPr>
            <a:r>
              <a:rPr lang="en-US" dirty="0" smtClean="0"/>
              <a:t>Motion 10:  WSC: Against		Colorado: Against</a:t>
            </a:r>
          </a:p>
          <a:p>
            <a:pPr>
              <a:buFont typeface="Arial" pitchFamily="34" charset="0"/>
              <a:buChar char="•"/>
            </a:pPr>
            <a:r>
              <a:rPr lang="en-US" dirty="0" smtClean="0"/>
              <a:t>Motion 11:  WSC: Against		Colorado: Against</a:t>
            </a:r>
          </a:p>
          <a:p>
            <a:pPr>
              <a:buFont typeface="Arial" pitchFamily="34" charset="0"/>
              <a:buChar char="•"/>
            </a:pPr>
            <a:r>
              <a:rPr lang="en-US" dirty="0" smtClean="0"/>
              <a:t>Motion 12:  WSC: Against		Colorado: Against</a:t>
            </a:r>
          </a:p>
          <a:p>
            <a:pPr>
              <a:buFont typeface="Arial" pitchFamily="34" charset="0"/>
              <a:buChar char="•"/>
            </a:pPr>
            <a:r>
              <a:rPr lang="en-US" dirty="0" smtClean="0"/>
              <a:t>Motion 13:  WSC: Against		Colorado: Against</a:t>
            </a:r>
          </a:p>
          <a:p>
            <a:pPr>
              <a:buFont typeface="Arial" pitchFamily="34" charset="0"/>
              <a:buChar char="•"/>
            </a:pPr>
            <a:r>
              <a:rPr lang="en-US" dirty="0" smtClean="0"/>
              <a:t>Motion 14:  WSC: Against		Colorado: Against</a:t>
            </a:r>
          </a:p>
          <a:p>
            <a:pPr algn="ct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352" y="1066800"/>
            <a:ext cx="7772400" cy="609600"/>
          </a:xfrm>
        </p:spPr>
        <p:txBody>
          <a:bodyPr/>
          <a:lstStyle/>
          <a:p>
            <a:pPr algn="ctr"/>
            <a:r>
              <a:rPr lang="en-US" sz="2800" dirty="0" smtClean="0"/>
              <a:t>New Business: CAT Motions</a:t>
            </a:r>
            <a:br>
              <a:rPr lang="en-US" sz="2800" dirty="0" smtClean="0"/>
            </a:br>
            <a:endParaRPr lang="en-US" sz="2800" dirty="0"/>
          </a:p>
        </p:txBody>
      </p:sp>
      <p:sp>
        <p:nvSpPr>
          <p:cNvPr id="3" name="Text Placeholder 2"/>
          <p:cNvSpPr>
            <a:spLocks noGrp="1"/>
          </p:cNvSpPr>
          <p:nvPr>
            <p:ph type="body" idx="1"/>
          </p:nvPr>
        </p:nvSpPr>
        <p:spPr>
          <a:xfrm>
            <a:off x="530352" y="1447800"/>
            <a:ext cx="7772400" cy="5105400"/>
          </a:xfrm>
        </p:spPr>
        <p:txBody>
          <a:bodyPr/>
          <a:lstStyle/>
          <a:p>
            <a:pPr>
              <a:buFont typeface="Arial" pitchFamily="34" charset="0"/>
              <a:buChar char="•"/>
            </a:pPr>
            <a:r>
              <a:rPr lang="en-US" dirty="0" smtClean="0"/>
              <a:t>Motion 24:  WSC: For			Colorado: For</a:t>
            </a:r>
          </a:p>
          <a:p>
            <a:pPr>
              <a:buFont typeface="Arial" pitchFamily="34" charset="0"/>
              <a:buChar char="•"/>
            </a:pPr>
            <a:r>
              <a:rPr lang="en-US" dirty="0" smtClean="0"/>
              <a:t>Motion 25:  WSC: For			Colorado: For</a:t>
            </a:r>
          </a:p>
          <a:p>
            <a:pPr>
              <a:buFont typeface="Arial" pitchFamily="34" charset="0"/>
              <a:buChar char="•"/>
            </a:pPr>
            <a:r>
              <a:rPr lang="en-US" dirty="0" smtClean="0"/>
              <a:t>Motion 26:  WSC: For			Colorado: For</a:t>
            </a:r>
          </a:p>
          <a:p>
            <a:pPr>
              <a:buFont typeface="Arial" pitchFamily="34" charset="0"/>
              <a:buChar char="•"/>
            </a:pPr>
            <a:r>
              <a:rPr lang="en-US" dirty="0" smtClean="0"/>
              <a:t>Motion 27:  WSC: For			Colorado: For</a:t>
            </a:r>
          </a:p>
          <a:p>
            <a:pPr>
              <a:buFont typeface="Arial" pitchFamily="34" charset="0"/>
              <a:buChar char="•"/>
            </a:pPr>
            <a:r>
              <a:rPr lang="en-US" dirty="0" smtClean="0"/>
              <a:t>Motion 28:  WSC: For			Colorado: For</a:t>
            </a:r>
          </a:p>
          <a:p>
            <a:pPr>
              <a:buFont typeface="Arial" pitchFamily="34" charset="0"/>
              <a:buChar char="•"/>
            </a:pPr>
            <a:r>
              <a:rPr lang="en-US" dirty="0" smtClean="0"/>
              <a:t>Motion 29:  WSC: For			Colorado: For</a:t>
            </a:r>
          </a:p>
          <a:p>
            <a:pPr>
              <a:buFont typeface="Arial" pitchFamily="34" charset="0"/>
              <a:buChar char="•"/>
            </a:pPr>
            <a:r>
              <a:rPr lang="en-US" dirty="0" smtClean="0"/>
              <a:t>Motion 30:  WSC: For			Colorado: For</a:t>
            </a:r>
          </a:p>
          <a:p>
            <a:pPr>
              <a:buFont typeface="Arial" pitchFamily="34" charset="0"/>
              <a:buChar char="•"/>
            </a:pPr>
            <a:r>
              <a:rPr lang="en-US" dirty="0" smtClean="0"/>
              <a:t>Motion 31:  WSC: For			Colorado: For</a:t>
            </a:r>
          </a:p>
          <a:p>
            <a:pPr>
              <a:buFont typeface="Arial" pitchFamily="34" charset="0"/>
              <a:buChar char="•"/>
            </a:pPr>
            <a:r>
              <a:rPr lang="en-US" dirty="0" smtClean="0"/>
              <a:t>Motion 32:  WSC: For			Colorado: For</a:t>
            </a:r>
          </a:p>
          <a:p>
            <a:pPr>
              <a:buFont typeface="Arial" pitchFamily="34" charset="0"/>
              <a:buChar char="•"/>
            </a:pPr>
            <a:r>
              <a:rPr lang="en-US" dirty="0" smtClean="0"/>
              <a:t>Motion 33:  WSC: Against		Colorado: For</a:t>
            </a:r>
          </a:p>
          <a:p>
            <a:pPr>
              <a:buFont typeface="Arial" pitchFamily="34" charset="0"/>
              <a:buChar char="•"/>
            </a:pPr>
            <a:r>
              <a:rPr lang="en-US" dirty="0" smtClean="0"/>
              <a:t>Motion 34:  WSC: For			Colorado: For</a:t>
            </a:r>
          </a:p>
          <a:p>
            <a:pPr>
              <a:buFont typeface="Arial" pitchFamily="34" charset="0"/>
              <a:buChar char="•"/>
            </a:pPr>
            <a:r>
              <a:rPr lang="en-US" dirty="0" smtClean="0"/>
              <a:t>Motion 35:  WSC: For			Colorado: For	  </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352" y="838200"/>
            <a:ext cx="7772400" cy="533400"/>
          </a:xfrm>
        </p:spPr>
        <p:txBody>
          <a:bodyPr/>
          <a:lstStyle/>
          <a:p>
            <a:pPr algn="ctr"/>
            <a:r>
              <a:rPr lang="en-US" sz="2800" dirty="0" smtClean="0"/>
              <a:t>Election Results:</a:t>
            </a:r>
            <a:endParaRPr lang="en-US" sz="2800" dirty="0"/>
          </a:p>
        </p:txBody>
      </p:sp>
      <p:sp>
        <p:nvSpPr>
          <p:cNvPr id="3" name="Text Placeholder 2"/>
          <p:cNvSpPr>
            <a:spLocks noGrp="1"/>
          </p:cNvSpPr>
          <p:nvPr>
            <p:ph type="body" idx="1"/>
          </p:nvPr>
        </p:nvSpPr>
        <p:spPr>
          <a:xfrm>
            <a:off x="530352" y="1447800"/>
            <a:ext cx="7772400" cy="5410200"/>
          </a:xfrm>
        </p:spPr>
        <p:txBody>
          <a:bodyPr/>
          <a:lstStyle/>
          <a:p>
            <a:pPr algn="ctr"/>
            <a:r>
              <a:rPr lang="en-US" u="sng" dirty="0" smtClean="0"/>
              <a:t>World Board</a:t>
            </a:r>
          </a:p>
          <a:p>
            <a:pPr algn="ctr"/>
            <a:r>
              <a:rPr lang="en-US" dirty="0" smtClean="0"/>
              <a:t>Mary B.</a:t>
            </a:r>
          </a:p>
          <a:p>
            <a:pPr algn="ctr"/>
            <a:r>
              <a:rPr lang="en-US" dirty="0" smtClean="0"/>
              <a:t>Ron B.</a:t>
            </a:r>
          </a:p>
          <a:p>
            <a:pPr algn="ctr"/>
            <a:r>
              <a:rPr lang="en-US" dirty="0" smtClean="0"/>
              <a:t>Iñigo C.U.</a:t>
            </a:r>
          </a:p>
          <a:p>
            <a:pPr algn="ctr"/>
            <a:r>
              <a:rPr lang="en-US" dirty="0" smtClean="0"/>
              <a:t>Piet De B.</a:t>
            </a:r>
          </a:p>
          <a:p>
            <a:pPr algn="ctr"/>
            <a:r>
              <a:rPr lang="en-US" dirty="0" smtClean="0"/>
              <a:t>Muk H-D</a:t>
            </a:r>
          </a:p>
          <a:p>
            <a:pPr algn="ctr"/>
            <a:r>
              <a:rPr lang="en-US" dirty="0" smtClean="0"/>
              <a:t>Ron M.</a:t>
            </a:r>
          </a:p>
          <a:p>
            <a:pPr algn="ctr"/>
            <a:r>
              <a:rPr lang="en-US" u="sng" dirty="0" smtClean="0"/>
              <a:t>Human Resource Panel</a:t>
            </a:r>
          </a:p>
          <a:p>
            <a:pPr algn="ctr"/>
            <a:r>
              <a:rPr lang="en-US" dirty="0" smtClean="0"/>
              <a:t>Pat P., Jr.</a:t>
            </a:r>
          </a:p>
          <a:p>
            <a:pPr algn="ctr"/>
            <a:r>
              <a:rPr lang="en-US" dirty="0" smtClean="0"/>
              <a:t>Mark W.</a:t>
            </a:r>
          </a:p>
          <a:p>
            <a:pPr algn="ctr"/>
            <a:r>
              <a:rPr lang="en-US" u="sng" dirty="0" smtClean="0"/>
              <a:t>WSC Co-Facilitator</a:t>
            </a:r>
          </a:p>
          <a:p>
            <a:pPr algn="ctr"/>
            <a:r>
              <a:rPr lang="en-US" dirty="0" smtClean="0"/>
              <a:t>Marc G.</a:t>
            </a:r>
          </a:p>
          <a:p>
            <a:pPr algn="ctr"/>
            <a:r>
              <a:rPr lang="en-US" dirty="0" smtClean="0"/>
              <a:t>Jack H.</a:t>
            </a:r>
          </a:p>
          <a:p>
            <a:pPr algn="ctr"/>
            <a:endParaRPr lang="en-US" u="sng" dirty="0" smtClean="0"/>
          </a:p>
          <a:p>
            <a:pPr algn="ctr"/>
            <a:endParaRPr lang="en-US"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352" y="838200"/>
            <a:ext cx="7772400" cy="609600"/>
          </a:xfrm>
        </p:spPr>
        <p:txBody>
          <a:bodyPr/>
          <a:lstStyle/>
          <a:p>
            <a:pPr algn="ctr"/>
            <a:r>
              <a:rPr lang="en-US" sz="2800" dirty="0" smtClean="0"/>
              <a:t>Fellowship Development</a:t>
            </a:r>
            <a:endParaRPr lang="en-US" sz="2800" dirty="0"/>
          </a:p>
        </p:txBody>
      </p:sp>
      <p:sp>
        <p:nvSpPr>
          <p:cNvPr id="3" name="Text Placeholder 2"/>
          <p:cNvSpPr>
            <a:spLocks noGrp="1"/>
          </p:cNvSpPr>
          <p:nvPr>
            <p:ph type="body" idx="1"/>
          </p:nvPr>
        </p:nvSpPr>
        <p:spPr>
          <a:xfrm>
            <a:off x="530352" y="1600200"/>
            <a:ext cx="7772400" cy="4953000"/>
          </a:xfrm>
        </p:spPr>
        <p:txBody>
          <a:bodyPr/>
          <a:lstStyle/>
          <a:p>
            <a:pPr>
              <a:buFont typeface="Arial" pitchFamily="34" charset="0"/>
              <a:buChar char="•"/>
            </a:pPr>
            <a:r>
              <a:rPr lang="en-US" dirty="0" smtClean="0"/>
              <a:t>Russia: 11 time zones, fellowship growing, NAWS investing money in literature translation, help from local fellowship</a:t>
            </a:r>
          </a:p>
          <a:p>
            <a:pPr>
              <a:buFont typeface="Arial" pitchFamily="34" charset="0"/>
              <a:buChar char="•"/>
            </a:pPr>
            <a:r>
              <a:rPr lang="en-US" dirty="0" smtClean="0"/>
              <a:t>Africa: Meetings in South Africa, Kenya has stable fellowship, assisting with fellowship development in Central Africa</a:t>
            </a:r>
          </a:p>
          <a:p>
            <a:pPr>
              <a:buFont typeface="Arial" pitchFamily="34" charset="0"/>
              <a:buChar char="•"/>
            </a:pPr>
            <a:r>
              <a:rPr lang="en-US" dirty="0" smtClean="0"/>
              <a:t>Latin America: Columbia celebrates 25 years</a:t>
            </a:r>
          </a:p>
          <a:p>
            <a:pPr>
              <a:buFont typeface="Arial" pitchFamily="34" charset="0"/>
              <a:buChar char="•"/>
            </a:pPr>
            <a:r>
              <a:rPr lang="en-US" dirty="0" smtClean="0"/>
              <a:t>Asia Pacific: Lots of translation-Basic Text translated to Chinese, Japan assisting other NA communities</a:t>
            </a:r>
          </a:p>
          <a:p>
            <a:pPr>
              <a:buFont typeface="Arial" pitchFamily="34" charset="0"/>
              <a:buChar char="•"/>
            </a:pPr>
            <a:r>
              <a:rPr lang="en-US" dirty="0" smtClean="0"/>
              <a:t>India: Basic Text translated this year- 27  years of translation, 25 different languages, expensive in shipping costs, producing keytags and booklets</a:t>
            </a:r>
          </a:p>
          <a:p>
            <a:pPr>
              <a:buFont typeface="Arial" pitchFamily="34" charset="0"/>
              <a:buChar char="•"/>
            </a:pPr>
            <a:r>
              <a:rPr lang="en-US" dirty="0" smtClean="0"/>
              <a:t>Pakistan: Young children’s rehab for 7-13 year olds, drugs are cheaper than food, IP #1 close to completing translation</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352" y="914400"/>
            <a:ext cx="7772400" cy="533400"/>
          </a:xfrm>
        </p:spPr>
        <p:txBody>
          <a:bodyPr/>
          <a:lstStyle/>
          <a:p>
            <a:pPr algn="ctr"/>
            <a:r>
              <a:rPr lang="en-US" sz="2800" dirty="0" smtClean="0"/>
              <a:t>Fellowship Development cont.</a:t>
            </a:r>
            <a:endParaRPr lang="en-US" sz="2800" dirty="0"/>
          </a:p>
        </p:txBody>
      </p:sp>
      <p:sp>
        <p:nvSpPr>
          <p:cNvPr id="3" name="Text Placeholder 2"/>
          <p:cNvSpPr>
            <a:spLocks noGrp="1"/>
          </p:cNvSpPr>
          <p:nvPr>
            <p:ph type="body" idx="1"/>
          </p:nvPr>
        </p:nvSpPr>
        <p:spPr>
          <a:xfrm>
            <a:off x="530352" y="1524000"/>
            <a:ext cx="7772400" cy="5181600"/>
          </a:xfrm>
        </p:spPr>
        <p:txBody>
          <a:bodyPr/>
          <a:lstStyle/>
          <a:p>
            <a:pPr>
              <a:buFont typeface="Arial" pitchFamily="34" charset="0"/>
              <a:buChar char="•"/>
            </a:pPr>
            <a:r>
              <a:rPr lang="en-US" dirty="0" smtClean="0"/>
              <a:t>Middle East: Arabic committee established, NAWS unable to visit or workshop for last few years, Basic Text almost completely translated to Arabic, Iran unable to travel to Spain due to visa issues</a:t>
            </a:r>
          </a:p>
          <a:p>
            <a:pPr>
              <a:buFont typeface="Arial" pitchFamily="34" charset="0"/>
              <a:buChar char="•"/>
            </a:pPr>
            <a:r>
              <a:rPr lang="en-US" dirty="0" smtClean="0"/>
              <a:t>Lithuania: Russian speaking workshops for Baltic states fellowship, NAWS going in June to EDM</a:t>
            </a:r>
          </a:p>
          <a:p>
            <a:pPr>
              <a:buFont typeface="Arial" pitchFamily="34" charset="0"/>
              <a:buChar char="•"/>
            </a:pPr>
            <a:r>
              <a:rPr lang="en-US" dirty="0" smtClean="0"/>
              <a:t>Europe: WCNA held in Spain-65 communities represented, Ukraine region has difficulty in keeping NA going, Slovakia &amp; Croatia have started to attend the EDM, NAWS receiving requests for professional translators in Eastern Europe-expensive</a:t>
            </a:r>
          </a:p>
          <a:p>
            <a:pPr>
              <a:buFont typeface="Arial" pitchFamily="34" charset="0"/>
              <a:buChar char="•"/>
            </a:pPr>
            <a:r>
              <a:rPr lang="en-US" dirty="0" smtClean="0"/>
              <a:t>Canada: Communities are in need of help, not enough resources</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352" y="914400"/>
            <a:ext cx="7772400" cy="609600"/>
          </a:xfrm>
        </p:spPr>
        <p:txBody>
          <a:bodyPr/>
          <a:lstStyle/>
          <a:p>
            <a:pPr algn="ctr"/>
            <a:r>
              <a:rPr lang="en-US" sz="2800" dirty="0" smtClean="0"/>
              <a:t>Public Relations </a:t>
            </a:r>
            <a:r>
              <a:rPr lang="en-US" sz="2800" dirty="0" smtClean="0"/>
              <a:t>Presentations</a:t>
            </a:r>
            <a:endParaRPr lang="en-US" sz="2800" dirty="0"/>
          </a:p>
        </p:txBody>
      </p:sp>
      <p:sp>
        <p:nvSpPr>
          <p:cNvPr id="3" name="Text Placeholder 2"/>
          <p:cNvSpPr>
            <a:spLocks noGrp="1"/>
          </p:cNvSpPr>
          <p:nvPr>
            <p:ph type="body" idx="1"/>
          </p:nvPr>
        </p:nvSpPr>
        <p:spPr>
          <a:xfrm>
            <a:off x="530352" y="1600200"/>
            <a:ext cx="7772400" cy="5029200"/>
          </a:xfrm>
        </p:spPr>
        <p:txBody>
          <a:bodyPr/>
          <a:lstStyle/>
          <a:p>
            <a:pPr>
              <a:buFont typeface="Arial" pitchFamily="34" charset="0"/>
              <a:buChar char="•"/>
            </a:pPr>
            <a:r>
              <a:rPr lang="en-US" dirty="0" smtClean="0"/>
              <a:t>Lone Star Region created PSA and is available</a:t>
            </a:r>
          </a:p>
          <a:p>
            <a:pPr>
              <a:buFont typeface="Arial" pitchFamily="34" charset="0"/>
              <a:buChar char="•"/>
            </a:pPr>
            <a:r>
              <a:rPr lang="en-US" dirty="0" smtClean="0"/>
              <a:t>South Africa developed a local PSA</a:t>
            </a:r>
          </a:p>
          <a:p>
            <a:pPr>
              <a:buFont typeface="Arial" pitchFamily="34" charset="0"/>
              <a:buChar char="•"/>
            </a:pPr>
            <a:r>
              <a:rPr lang="en-US" dirty="0" smtClean="0"/>
              <a:t>Iowa PI attended state fair</a:t>
            </a:r>
          </a:p>
          <a:p>
            <a:pPr>
              <a:buFont typeface="Arial" pitchFamily="34" charset="0"/>
              <a:buChar char="•"/>
            </a:pPr>
            <a:r>
              <a:rPr lang="en-US" dirty="0" smtClean="0"/>
              <a:t>Shark Coast (Florida) PI billboard</a:t>
            </a:r>
          </a:p>
          <a:p>
            <a:pPr>
              <a:buFont typeface="Arial" pitchFamily="34" charset="0"/>
              <a:buChar char="•"/>
            </a:pPr>
            <a:r>
              <a:rPr lang="en-US" dirty="0" smtClean="0"/>
              <a:t>Northern California attended addiction counselor conference: </a:t>
            </a:r>
            <a:r>
              <a:rPr lang="en-US" dirty="0" smtClean="0"/>
              <a:t>results-Counselors do </a:t>
            </a:r>
            <a:r>
              <a:rPr lang="en-US" dirty="0" smtClean="0"/>
              <a:t>not like sending </a:t>
            </a:r>
            <a:r>
              <a:rPr lang="en-US" dirty="0" smtClean="0"/>
              <a:t>addicts who are on </a:t>
            </a:r>
            <a:r>
              <a:rPr lang="en-US" dirty="0" smtClean="0"/>
              <a:t>medications </a:t>
            </a:r>
            <a:r>
              <a:rPr lang="en-US" dirty="0" smtClean="0"/>
              <a:t>to NA meetings </a:t>
            </a:r>
            <a:r>
              <a:rPr lang="en-US" dirty="0" smtClean="0"/>
              <a:t>and </a:t>
            </a:r>
            <a:r>
              <a:rPr lang="en-US" dirty="0" smtClean="0"/>
              <a:t>do not send middle age pill addicts to NA because of the feeling of not being welcome to </a:t>
            </a:r>
            <a:r>
              <a:rPr lang="en-US" dirty="0" smtClean="0"/>
              <a:t>meetings.</a:t>
            </a:r>
            <a:endParaRPr lang="en-US" dirty="0" smtClean="0"/>
          </a:p>
          <a:p>
            <a:pPr>
              <a:buFont typeface="Arial" pitchFamily="34" charset="0"/>
              <a:buChar char="•"/>
            </a:pPr>
            <a:r>
              <a:rPr lang="en-US" dirty="0" smtClean="0"/>
              <a:t>Oklahoma attended corrections conference</a:t>
            </a:r>
          </a:p>
          <a:p>
            <a:pPr>
              <a:buFont typeface="Arial" pitchFamily="34" charset="0"/>
              <a:buChar char="•"/>
            </a:pPr>
            <a:r>
              <a:rPr lang="en-US" dirty="0" smtClean="0"/>
              <a:t>Wisconsin attended national rural medicine conference</a:t>
            </a:r>
          </a:p>
          <a:p>
            <a:pPr>
              <a:buFont typeface="Arial" pitchFamily="34" charset="0"/>
              <a:buChar char="•"/>
            </a:pPr>
            <a:r>
              <a:rPr lang="en-US" dirty="0" smtClean="0"/>
              <a:t>PSA’s available at </a:t>
            </a:r>
            <a:r>
              <a:rPr lang="en-US" b="1" dirty="0" smtClean="0"/>
              <a:t>http://www.na.org/?ID=local_resource_area</a:t>
            </a:r>
          </a:p>
          <a:p>
            <a:pPr>
              <a:buFont typeface="Arial" pitchFamily="34" charset="0"/>
              <a:buChar char="•"/>
            </a:pPr>
            <a:r>
              <a:rPr lang="en-US" dirty="0" smtClean="0"/>
              <a:t>Please send developed PSA’s to colin@na.org</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352" y="1066800"/>
            <a:ext cx="7772400" cy="609600"/>
          </a:xfrm>
        </p:spPr>
        <p:txBody>
          <a:bodyPr/>
          <a:lstStyle/>
          <a:p>
            <a:pPr algn="ctr"/>
            <a:r>
              <a:rPr lang="en-US" sz="2800" dirty="0" smtClean="0"/>
              <a:t>Public Relations cont.</a:t>
            </a:r>
            <a:br>
              <a:rPr lang="en-US" sz="2800" dirty="0" smtClean="0"/>
            </a:br>
            <a:endParaRPr lang="en-US" sz="2800" dirty="0"/>
          </a:p>
        </p:txBody>
      </p:sp>
      <p:sp>
        <p:nvSpPr>
          <p:cNvPr id="3" name="Text Placeholder 2"/>
          <p:cNvSpPr>
            <a:spLocks noGrp="1"/>
          </p:cNvSpPr>
          <p:nvPr>
            <p:ph type="body" idx="1"/>
          </p:nvPr>
        </p:nvSpPr>
        <p:spPr>
          <a:xfrm>
            <a:off x="530352" y="1371600"/>
            <a:ext cx="7772400" cy="5181600"/>
          </a:xfrm>
        </p:spPr>
        <p:txBody>
          <a:bodyPr/>
          <a:lstStyle/>
          <a:p>
            <a:pPr>
              <a:buFont typeface="Arial" pitchFamily="34" charset="0"/>
              <a:buChar char="•"/>
            </a:pPr>
            <a:r>
              <a:rPr lang="en-US" dirty="0" smtClean="0"/>
              <a:t>WCNA helped Spain with fellowship growth, hotline tripled in calls since 2009, 10 new NA meetings, treatment facility referring clients to NA, NAWS hired public relations firm to work with Spain’s government-good relations today, public relations firm trained local NA addicts to work public relations with their government.</a:t>
            </a:r>
          </a:p>
          <a:p>
            <a:pPr>
              <a:buFont typeface="Arial" pitchFamily="34" charset="0"/>
              <a:buChar char="•"/>
            </a:pPr>
            <a:r>
              <a:rPr lang="en-US" dirty="0" smtClean="0"/>
              <a:t>NAWS was offered a billboard spot in New York Times Square, spot cost is $119,000 – offered to NAWS for $25,000 – NAWS did not take the offer due to the impact of the area and were addicts ready for the impact, or prepared for group influx, need to plan before acting.</a:t>
            </a:r>
          </a:p>
          <a:p>
            <a:pPr>
              <a:buFont typeface="Arial" pitchFamily="34" charset="0"/>
              <a:buChar char="•"/>
            </a:pPr>
            <a:r>
              <a:rPr lang="en-US" dirty="0" smtClean="0"/>
              <a:t>PR pens and bags available through NAWS</a:t>
            </a:r>
          </a:p>
          <a:p>
            <a:pPr>
              <a:buFont typeface="Arial" pitchFamily="34" charset="0"/>
              <a:buChar char="•"/>
            </a:pPr>
            <a:r>
              <a:rPr lang="en-US" dirty="0" smtClean="0"/>
              <a:t>Membership survey numbers were down slightly from 2007</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352" y="914400"/>
            <a:ext cx="7772400" cy="457200"/>
          </a:xfrm>
        </p:spPr>
        <p:txBody>
          <a:bodyPr/>
          <a:lstStyle/>
          <a:p>
            <a:pPr algn="ctr"/>
            <a:r>
              <a:rPr lang="en-US" sz="2800" dirty="0" smtClean="0"/>
              <a:t>Other Discussions</a:t>
            </a:r>
            <a:endParaRPr lang="en-US" sz="2800" dirty="0"/>
          </a:p>
        </p:txBody>
      </p:sp>
      <p:sp>
        <p:nvSpPr>
          <p:cNvPr id="3" name="Text Placeholder 2"/>
          <p:cNvSpPr>
            <a:spLocks noGrp="1"/>
          </p:cNvSpPr>
          <p:nvPr>
            <p:ph type="body" idx="1"/>
          </p:nvPr>
        </p:nvSpPr>
        <p:spPr>
          <a:xfrm>
            <a:off x="530352" y="1447800"/>
            <a:ext cx="7772400" cy="5105400"/>
          </a:xfrm>
        </p:spPr>
        <p:txBody>
          <a:bodyPr/>
          <a:lstStyle/>
          <a:p>
            <a:pPr>
              <a:buFont typeface="Arial" pitchFamily="34" charset="0"/>
              <a:buChar char="•"/>
            </a:pPr>
            <a:r>
              <a:rPr lang="en-US" dirty="0" smtClean="0"/>
              <a:t>The conference is going to move towards CBDM-trying to move away from motions and having more open discussions. New business took until 3am on Friday-Saturday.</a:t>
            </a:r>
          </a:p>
          <a:p>
            <a:pPr>
              <a:buFont typeface="Arial" pitchFamily="34" charset="0"/>
              <a:buChar char="•"/>
            </a:pPr>
            <a:r>
              <a:rPr lang="en-US" dirty="0" smtClean="0"/>
              <a:t>Internet and social networking discussion covered quite a few areas. Need to do more discussing in this area since there is more internet networking done by addicts.</a:t>
            </a:r>
          </a:p>
          <a:p>
            <a:pPr>
              <a:buFont typeface="Arial" pitchFamily="34" charset="0"/>
              <a:buChar char="•"/>
            </a:pPr>
            <a:r>
              <a:rPr lang="en-US" dirty="0" smtClean="0"/>
              <a:t>Service System Workgroup – Had a workshop at WSC on the new projected Service System project. These materials are now posted on the NAWS website. Website location for material information:   		 </a:t>
            </a:r>
            <a:r>
              <a:rPr lang="en-US" b="1" dirty="0" smtClean="0"/>
              <a:t> </a:t>
            </a:r>
            <a:r>
              <a:rPr lang="en-US" sz="2400" b="1" dirty="0" smtClean="0"/>
              <a:t>www.na.org/servicesystem</a:t>
            </a:r>
            <a:r>
              <a:rPr lang="en-US" b="1" dirty="0" smtClean="0"/>
              <a:t> </a:t>
            </a:r>
            <a:r>
              <a:rPr lang="en-US" dirty="0" smtClean="0"/>
              <a:t>  </a:t>
            </a:r>
          </a:p>
          <a:p>
            <a:pPr>
              <a:buFont typeface="Arial" pitchFamily="34" charset="0"/>
              <a:buChar char="•"/>
            </a:pPr>
            <a:r>
              <a:rPr lang="en-US" i="1" dirty="0" smtClean="0"/>
              <a:t>NA Way </a:t>
            </a:r>
            <a:r>
              <a:rPr lang="en-US" dirty="0" smtClean="0"/>
              <a:t>magazine </a:t>
            </a:r>
            <a:r>
              <a:rPr lang="en-US" dirty="0" smtClean="0"/>
              <a:t>paper subscriptions </a:t>
            </a:r>
            <a:r>
              <a:rPr lang="en-US" dirty="0" smtClean="0"/>
              <a:t>will be purged by </a:t>
            </a:r>
            <a:r>
              <a:rPr lang="en-US" dirty="0" smtClean="0"/>
              <a:t>the end of September. </a:t>
            </a:r>
            <a:r>
              <a:rPr lang="en-US" dirty="0" smtClean="0"/>
              <a:t>Need to </a:t>
            </a:r>
            <a:r>
              <a:rPr lang="en-US" dirty="0" smtClean="0"/>
              <a:t>register by October for a </a:t>
            </a:r>
            <a:r>
              <a:rPr lang="en-US" dirty="0" smtClean="0"/>
              <a:t>paper copy and </a:t>
            </a:r>
            <a:r>
              <a:rPr lang="en-US" dirty="0" smtClean="0"/>
              <a:t>you can still </a:t>
            </a:r>
            <a:r>
              <a:rPr lang="en-US" dirty="0" smtClean="0"/>
              <a:t>receive </a:t>
            </a:r>
            <a:r>
              <a:rPr lang="en-US" dirty="0" smtClean="0"/>
              <a:t>the magazine </a:t>
            </a:r>
            <a:r>
              <a:rPr lang="en-US" dirty="0" smtClean="0"/>
              <a:t>by email.</a:t>
            </a:r>
            <a:endParaRPr lang="en-US" i="1"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352" y="1066800"/>
            <a:ext cx="7772400" cy="533400"/>
          </a:xfrm>
        </p:spPr>
        <p:txBody>
          <a:bodyPr/>
          <a:lstStyle/>
          <a:p>
            <a:pPr algn="ctr"/>
            <a:r>
              <a:rPr lang="en-US" sz="2800" dirty="0" smtClean="0"/>
              <a:t>NAWS Report</a:t>
            </a:r>
            <a:endParaRPr lang="en-US" sz="2800" dirty="0"/>
          </a:p>
        </p:txBody>
      </p:sp>
      <p:sp>
        <p:nvSpPr>
          <p:cNvPr id="3" name="Text Placeholder 2"/>
          <p:cNvSpPr>
            <a:spLocks noGrp="1"/>
          </p:cNvSpPr>
          <p:nvPr>
            <p:ph type="body" idx="1"/>
          </p:nvPr>
        </p:nvSpPr>
        <p:spPr>
          <a:xfrm>
            <a:off x="530352" y="1676400"/>
            <a:ext cx="7772400" cy="4953000"/>
          </a:xfrm>
        </p:spPr>
        <p:txBody>
          <a:bodyPr/>
          <a:lstStyle/>
          <a:p>
            <a:pPr>
              <a:buFont typeface="Arial" pitchFamily="34" charset="0"/>
              <a:buChar char="•"/>
            </a:pPr>
            <a:r>
              <a:rPr lang="en-US" dirty="0" smtClean="0"/>
              <a:t>NAWS gave away $750,000 of literature</a:t>
            </a:r>
          </a:p>
          <a:p>
            <a:pPr>
              <a:buFont typeface="Arial" pitchFamily="34" charset="0"/>
              <a:buChar char="•"/>
            </a:pPr>
            <a:r>
              <a:rPr lang="en-US" dirty="0" smtClean="0"/>
              <a:t>Literature sales and donations are down a little this year</a:t>
            </a:r>
          </a:p>
          <a:p>
            <a:pPr>
              <a:buFont typeface="Arial" pitchFamily="34" charset="0"/>
              <a:buChar char="•"/>
            </a:pPr>
            <a:r>
              <a:rPr lang="en-US" dirty="0" smtClean="0"/>
              <a:t>NAWS staff has not received raises in 2 years</a:t>
            </a:r>
          </a:p>
          <a:p>
            <a:pPr>
              <a:buFont typeface="Arial" pitchFamily="34" charset="0"/>
              <a:buChar char="•"/>
            </a:pPr>
            <a:r>
              <a:rPr lang="en-US" dirty="0" smtClean="0"/>
              <a:t>Contracts are being renegotiated at the office</a:t>
            </a:r>
          </a:p>
          <a:p>
            <a:pPr>
              <a:buFont typeface="Arial" pitchFamily="34" charset="0"/>
              <a:buChar char="•"/>
            </a:pPr>
            <a:r>
              <a:rPr lang="en-US" dirty="0" smtClean="0"/>
              <a:t>Some Fellowship Development and translations are not happening due to lack of funding</a:t>
            </a:r>
          </a:p>
          <a:p>
            <a:pPr>
              <a:buFont typeface="Arial" pitchFamily="34" charset="0"/>
              <a:buChar char="•"/>
            </a:pPr>
            <a:r>
              <a:rPr lang="en-US" dirty="0" smtClean="0"/>
              <a:t>Steps will be taken to lay off NAWS staff if funding continues to slow down</a:t>
            </a:r>
          </a:p>
          <a:p>
            <a:pPr>
              <a:buFont typeface="Arial" pitchFamily="34" charset="0"/>
              <a:buChar char="•"/>
            </a:pPr>
            <a:r>
              <a:rPr lang="en-US" dirty="0" smtClean="0"/>
              <a:t>Numbers of NAWS staff: USA: 52; Canada: 2; Iran: 2; Belgium/Brussels: 2; and India: 1.</a:t>
            </a:r>
          </a:p>
          <a:p>
            <a:pPr>
              <a:buFont typeface="Arial" pitchFamily="34" charset="0"/>
              <a:buChar char="•"/>
            </a:pPr>
            <a:endParaRPr lang="en-US" dirty="0" smtClean="0"/>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352" y="990600"/>
            <a:ext cx="7772400" cy="3276600"/>
          </a:xfrm>
        </p:spPr>
        <p:txBody>
          <a:bodyPr/>
          <a:lstStyle/>
          <a:p>
            <a:pPr algn="ctr"/>
            <a:r>
              <a:rPr lang="en-US" dirty="0" smtClean="0"/>
              <a:t>Service System Project</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352" y="914400"/>
            <a:ext cx="7772400" cy="457200"/>
          </a:xfrm>
        </p:spPr>
        <p:txBody>
          <a:bodyPr/>
          <a:lstStyle/>
          <a:p>
            <a:pPr algn="ctr"/>
            <a:r>
              <a:rPr lang="en-US" sz="2800" dirty="0" smtClean="0"/>
              <a:t>GSU</a:t>
            </a:r>
            <a:endParaRPr lang="en-US" sz="2800" dirty="0"/>
          </a:p>
        </p:txBody>
      </p:sp>
      <p:sp>
        <p:nvSpPr>
          <p:cNvPr id="3" name="Text Placeholder 2"/>
          <p:cNvSpPr>
            <a:spLocks noGrp="1"/>
          </p:cNvSpPr>
          <p:nvPr>
            <p:ph type="body" idx="1"/>
          </p:nvPr>
        </p:nvSpPr>
        <p:spPr>
          <a:xfrm>
            <a:off x="457200" y="1447800"/>
            <a:ext cx="7772400" cy="5257800"/>
          </a:xfrm>
        </p:spPr>
        <p:txBody>
          <a:bodyPr/>
          <a:lstStyle/>
          <a:p>
            <a:r>
              <a:rPr lang="en-US" sz="2400" b="1" u="sng" dirty="0" smtClean="0"/>
              <a:t>Group Support Unit:</a:t>
            </a:r>
          </a:p>
          <a:p>
            <a:endParaRPr lang="en-US" b="1" u="sng" dirty="0" smtClean="0"/>
          </a:p>
          <a:p>
            <a:r>
              <a:rPr lang="en-US" sz="2400" dirty="0" smtClean="0"/>
              <a:t>The group support unit (GSU) would provide a forum for sharing group concerns and challenges. The stronger the groups, the better able they will be to fulfill their primary purpose of carrying the message to addicts. The GSU is proposed as flexible, non-bureaucratic body with discussion‐based processes. The GSU meeting would be simple and avoid extensive, or possibly </a:t>
            </a:r>
            <a:r>
              <a:rPr lang="en-US" sz="2400" dirty="0" smtClean="0"/>
              <a:t>any, discussions </a:t>
            </a:r>
            <a:r>
              <a:rPr lang="en-US" sz="2400" dirty="0" smtClean="0"/>
              <a:t>about policy and procedures.</a:t>
            </a:r>
            <a:endParaRPr lang="en-US" sz="24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352" y="990600"/>
            <a:ext cx="7772400" cy="457200"/>
          </a:xfrm>
        </p:spPr>
        <p:txBody>
          <a:bodyPr/>
          <a:lstStyle/>
          <a:p>
            <a:pPr algn="ctr"/>
            <a:r>
              <a:rPr lang="en-US" sz="2800" dirty="0" smtClean="0"/>
              <a:t>Functions of a GSU</a:t>
            </a:r>
            <a:endParaRPr lang="en-US" sz="2800" dirty="0"/>
          </a:p>
        </p:txBody>
      </p:sp>
      <p:sp>
        <p:nvSpPr>
          <p:cNvPr id="3" name="Text Placeholder 2"/>
          <p:cNvSpPr>
            <a:spLocks noGrp="1"/>
          </p:cNvSpPr>
          <p:nvPr>
            <p:ph type="body" idx="1"/>
          </p:nvPr>
        </p:nvSpPr>
        <p:spPr>
          <a:xfrm>
            <a:off x="530352" y="1600200"/>
            <a:ext cx="7772400" cy="5105400"/>
          </a:xfrm>
        </p:spPr>
        <p:txBody>
          <a:bodyPr>
            <a:normAutofit fontScale="92500" lnSpcReduction="10000"/>
          </a:bodyPr>
          <a:lstStyle/>
          <a:p>
            <a:r>
              <a:rPr lang="en-US" dirty="0" smtClean="0"/>
              <a:t>The GSU may do some or all of the following:</a:t>
            </a:r>
          </a:p>
          <a:p>
            <a:pPr>
              <a:buFont typeface="Arial" pitchFamily="34" charset="0"/>
              <a:buChar char="•"/>
            </a:pPr>
            <a:r>
              <a:rPr lang="en-US" dirty="0" smtClean="0"/>
              <a:t> Welcome new groups and reach out to isolated groups</a:t>
            </a:r>
          </a:p>
          <a:p>
            <a:pPr>
              <a:buFont typeface="Arial" pitchFamily="34" charset="0"/>
              <a:buChar char="•"/>
            </a:pPr>
            <a:r>
              <a:rPr lang="en-US" dirty="0" smtClean="0"/>
              <a:t> Provide a discussion forum for group issues</a:t>
            </a:r>
          </a:p>
          <a:p>
            <a:pPr>
              <a:buFont typeface="Arial" pitchFamily="34" charset="0"/>
              <a:buChar char="•"/>
            </a:pPr>
            <a:r>
              <a:rPr lang="en-US" dirty="0" smtClean="0"/>
              <a:t>Pass on information to groups and individuals, including:</a:t>
            </a:r>
          </a:p>
          <a:p>
            <a:pPr lvl="1"/>
            <a:r>
              <a:rPr lang="en-US" sz="1900" dirty="0" smtClean="0"/>
              <a:t>	News from other communities such as upcoming events, new meetings, decisions and plans made that involve the wider fellowship, etc.</a:t>
            </a:r>
          </a:p>
          <a:p>
            <a:pPr lvl="1"/>
            <a:r>
              <a:rPr lang="en-US" sz="1900" dirty="0" smtClean="0"/>
              <a:t>	Availability of new recovery and service materials</a:t>
            </a:r>
          </a:p>
          <a:p>
            <a:pPr>
              <a:buFont typeface="Arial" pitchFamily="34" charset="0"/>
              <a:buChar char="•"/>
            </a:pPr>
            <a:r>
              <a:rPr lang="en-US" dirty="0" smtClean="0"/>
              <a:t> Pass on information from its constituent groups to other groups and service bodies, </a:t>
            </a:r>
            <a:r>
              <a:rPr lang="en-US" dirty="0" smtClean="0"/>
              <a:t>including up‐to‐date </a:t>
            </a:r>
            <a:r>
              <a:rPr lang="en-US" dirty="0" smtClean="0"/>
              <a:t>meeting information and potentially useful service experience</a:t>
            </a:r>
          </a:p>
          <a:p>
            <a:pPr>
              <a:buFont typeface="Arial" pitchFamily="34" charset="0"/>
              <a:buChar char="•"/>
            </a:pPr>
            <a:r>
              <a:rPr lang="en-US" dirty="0" smtClean="0"/>
              <a:t> Maintain an archive of solutions, service resources, and best practices to assist groups</a:t>
            </a:r>
          </a:p>
          <a:p>
            <a:pPr>
              <a:buFont typeface="Arial" pitchFamily="34" charset="0"/>
              <a:buChar char="•"/>
            </a:pPr>
            <a:r>
              <a:rPr lang="en-US" dirty="0" smtClean="0"/>
              <a:t>Provide basic services and participate in projects organized by the LSU</a:t>
            </a:r>
          </a:p>
          <a:p>
            <a:pPr>
              <a:buFont typeface="Arial" pitchFamily="34" charset="0"/>
              <a:buChar char="•"/>
            </a:pPr>
            <a:r>
              <a:rPr lang="en-US" dirty="0" smtClean="0"/>
              <a:t> Serve as a training ground</a:t>
            </a:r>
          </a:p>
          <a:p>
            <a:pPr>
              <a:buFont typeface="Arial" pitchFamily="34" charset="0"/>
              <a:buChar char="•"/>
            </a:pPr>
            <a:r>
              <a:rPr lang="en-US" dirty="0" smtClean="0"/>
              <a:t> Elect a delegate to the Local Service Unit</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352" y="914400"/>
            <a:ext cx="7772400" cy="457200"/>
          </a:xfrm>
        </p:spPr>
        <p:txBody>
          <a:bodyPr/>
          <a:lstStyle/>
          <a:p>
            <a:pPr algn="ctr"/>
            <a:r>
              <a:rPr lang="en-US" sz="2800" dirty="0" smtClean="0"/>
              <a:t>LSU</a:t>
            </a:r>
            <a:endParaRPr lang="en-US" sz="2800" dirty="0"/>
          </a:p>
        </p:txBody>
      </p:sp>
      <p:sp>
        <p:nvSpPr>
          <p:cNvPr id="3" name="Text Placeholder 2"/>
          <p:cNvSpPr>
            <a:spLocks noGrp="1"/>
          </p:cNvSpPr>
          <p:nvPr>
            <p:ph type="body" idx="1"/>
          </p:nvPr>
        </p:nvSpPr>
        <p:spPr>
          <a:xfrm>
            <a:off x="530352" y="1447800"/>
            <a:ext cx="7772400" cy="5257800"/>
          </a:xfrm>
        </p:spPr>
        <p:txBody>
          <a:bodyPr>
            <a:normAutofit/>
          </a:bodyPr>
          <a:lstStyle/>
          <a:p>
            <a:r>
              <a:rPr lang="en-US" sz="2400" b="1" u="sng" dirty="0" smtClean="0"/>
              <a:t>Local Service Unit:</a:t>
            </a:r>
          </a:p>
          <a:p>
            <a:endParaRPr lang="en-US" b="1" u="sng" dirty="0" smtClean="0"/>
          </a:p>
          <a:p>
            <a:r>
              <a:rPr lang="en-US" sz="2400" dirty="0" smtClean="0"/>
              <a:t>The LSU is intended to be a leaner administrative body consisting of members serving as coordinators for specific areas of service, along with an administrative body to facilitate the LSU meeting. Service delivery could be accomplished by a mix of ongoing work, such as holding regular H&amp;I meetings, and limited‐term projects designed to answer specific local needs. These projects could be decided on at the LSU meeting or at some form of local service assembly through a planning process. In either case, projects would utilize resource pools of qualified, experienced, and available members.</a:t>
            </a:r>
          </a:p>
          <a:p>
            <a:endParaRPr lang="en-US" sz="24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352" y="838200"/>
            <a:ext cx="7772400" cy="533400"/>
          </a:xfrm>
        </p:spPr>
        <p:txBody>
          <a:bodyPr/>
          <a:lstStyle/>
          <a:p>
            <a:pPr algn="ctr"/>
            <a:r>
              <a:rPr lang="en-US" sz="2800" dirty="0" smtClean="0"/>
              <a:t>Functions/Focus of the LSU</a:t>
            </a:r>
            <a:endParaRPr lang="en-US" sz="2800" dirty="0"/>
          </a:p>
        </p:txBody>
      </p:sp>
      <p:sp>
        <p:nvSpPr>
          <p:cNvPr id="3" name="Text Placeholder 2"/>
          <p:cNvSpPr>
            <a:spLocks noGrp="1"/>
          </p:cNvSpPr>
          <p:nvPr>
            <p:ph type="body" idx="1"/>
          </p:nvPr>
        </p:nvSpPr>
        <p:spPr>
          <a:xfrm>
            <a:off x="530352" y="1524000"/>
            <a:ext cx="7772400" cy="5181600"/>
          </a:xfrm>
        </p:spPr>
        <p:txBody>
          <a:bodyPr>
            <a:normAutofit fontScale="92500" lnSpcReduction="10000"/>
          </a:bodyPr>
          <a:lstStyle/>
          <a:p>
            <a:r>
              <a:rPr lang="en-US" dirty="0" smtClean="0"/>
              <a:t>The LSU may do some or all of the following:</a:t>
            </a:r>
          </a:p>
          <a:p>
            <a:pPr>
              <a:buFont typeface="Arial" pitchFamily="34" charset="0"/>
              <a:buChar char="•"/>
            </a:pPr>
            <a:r>
              <a:rPr lang="en-US" dirty="0" smtClean="0"/>
              <a:t> Provide training, including orientation, mentoring, and leadership development</a:t>
            </a:r>
          </a:p>
          <a:p>
            <a:pPr>
              <a:buFont typeface="Arial" pitchFamily="34" charset="0"/>
              <a:buChar char="•"/>
            </a:pPr>
            <a:r>
              <a:rPr lang="en-US" dirty="0" smtClean="0"/>
              <a:t>Serve as a communication and accountability link</a:t>
            </a:r>
          </a:p>
          <a:p>
            <a:pPr>
              <a:buFont typeface="Arial" pitchFamily="34" charset="0"/>
              <a:buChar char="•"/>
            </a:pPr>
            <a:r>
              <a:rPr lang="en-US" dirty="0" smtClean="0"/>
              <a:t> Plan, including developing strategic plans and action plans</a:t>
            </a:r>
          </a:p>
          <a:p>
            <a:pPr>
              <a:buFont typeface="Arial" pitchFamily="34" charset="0"/>
              <a:buChar char="•"/>
            </a:pPr>
            <a:r>
              <a:rPr lang="en-US" dirty="0" smtClean="0"/>
              <a:t> Provide GSU support, including some or all of these:</a:t>
            </a:r>
          </a:p>
          <a:p>
            <a:r>
              <a:rPr lang="en-US" dirty="0" smtClean="0"/>
              <a:t> 	Facilitation</a:t>
            </a:r>
          </a:p>
          <a:p>
            <a:r>
              <a:rPr lang="en-US" dirty="0" smtClean="0"/>
              <a:t> 	Support, both personal and/or financial</a:t>
            </a:r>
          </a:p>
          <a:p>
            <a:r>
              <a:rPr lang="en-US" dirty="0" smtClean="0"/>
              <a:t> 	Assistance in delivering local services</a:t>
            </a:r>
          </a:p>
          <a:p>
            <a:pPr>
              <a:buFont typeface="Arial" pitchFamily="34" charset="0"/>
              <a:buChar char="•"/>
            </a:pPr>
            <a:r>
              <a:rPr lang="en-US" dirty="0" smtClean="0"/>
              <a:t> Administer its own affairs such as facilitating meetings, renting space, setting agendas, etc.</a:t>
            </a:r>
          </a:p>
          <a:p>
            <a:pPr>
              <a:buFont typeface="Arial" pitchFamily="34" charset="0"/>
              <a:buChar char="•"/>
            </a:pPr>
            <a:r>
              <a:rPr lang="en-US" dirty="0" smtClean="0"/>
              <a:t> Put on fellowship events such as conventions, learning days, and </a:t>
            </a:r>
            <a:r>
              <a:rPr lang="en-US" i="1" dirty="0" smtClean="0"/>
              <a:t>CAR workshops</a:t>
            </a:r>
          </a:p>
          <a:p>
            <a:pPr>
              <a:buFont typeface="Arial" pitchFamily="34" charset="0"/>
              <a:buChar char="•"/>
            </a:pPr>
            <a:r>
              <a:rPr lang="en-US" dirty="0" smtClean="0"/>
              <a:t> Coordinate translation work</a:t>
            </a:r>
            <a:r>
              <a:rPr lang="en-US" b="1" dirty="0" smtClean="0"/>
              <a:t> </a:t>
            </a:r>
            <a:r>
              <a:rPr lang="en-US" dirty="0" smtClean="0"/>
              <a:t>- e.g., local dialects in multilingual countries, or service resource translation for sharing with other LSUs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352" y="914400"/>
            <a:ext cx="7772400" cy="609600"/>
          </a:xfrm>
          <a:ln>
            <a:noFill/>
          </a:ln>
        </p:spPr>
        <p:txBody>
          <a:bodyPr/>
          <a:lstStyle/>
          <a:p>
            <a:pPr algn="ctr"/>
            <a:r>
              <a:rPr lang="en-US" sz="2800" dirty="0" smtClean="0"/>
              <a:t>Functions of LSU cont.</a:t>
            </a:r>
            <a:endParaRPr lang="en-US" sz="2800" dirty="0"/>
          </a:p>
        </p:txBody>
      </p:sp>
      <p:sp>
        <p:nvSpPr>
          <p:cNvPr id="3" name="Text Placeholder 2"/>
          <p:cNvSpPr>
            <a:spLocks noGrp="1"/>
          </p:cNvSpPr>
          <p:nvPr>
            <p:ph type="body" idx="1"/>
          </p:nvPr>
        </p:nvSpPr>
        <p:spPr>
          <a:xfrm>
            <a:off x="685800" y="1676400"/>
            <a:ext cx="7772400" cy="4953000"/>
          </a:xfrm>
          <a:ln>
            <a:noFill/>
          </a:ln>
        </p:spPr>
        <p:txBody>
          <a:bodyPr anchor="t"/>
          <a:lstStyle/>
          <a:p>
            <a:pPr marL="0" lvl="1" indent="0">
              <a:buClr>
                <a:schemeClr val="accent3"/>
              </a:buClr>
              <a:buSzPct val="95000"/>
              <a:buFont typeface="Arial" pitchFamily="34" charset="0"/>
              <a:buChar char="•"/>
            </a:pPr>
            <a:r>
              <a:rPr lang="en-US" sz="2000" dirty="0" smtClean="0"/>
              <a:t> Conduct PR, including:</a:t>
            </a:r>
          </a:p>
          <a:p>
            <a:pPr marL="0" lvl="1" indent="0">
              <a:buClr>
                <a:schemeClr val="accent3"/>
              </a:buClr>
              <a:buSzPct val="95000"/>
            </a:pPr>
            <a:r>
              <a:rPr lang="en-US" sz="2000" dirty="0" smtClean="0"/>
              <a:t> 	Institutional liaison</a:t>
            </a:r>
          </a:p>
          <a:p>
            <a:pPr marL="0" lvl="1" indent="0">
              <a:buClr>
                <a:schemeClr val="accent3"/>
              </a:buClr>
              <a:buSzPct val="95000"/>
            </a:pPr>
            <a:r>
              <a:rPr lang="en-US" sz="2000" dirty="0" smtClean="0"/>
              <a:t> 	PI events</a:t>
            </a:r>
          </a:p>
          <a:p>
            <a:pPr>
              <a:buFont typeface="Arial" pitchFamily="34" charset="0"/>
              <a:buChar char="•"/>
            </a:pPr>
            <a:r>
              <a:rPr lang="en-US" sz="2000" dirty="0" smtClean="0"/>
              <a:t>Coordinate human resources such as a human resource pool</a:t>
            </a:r>
          </a:p>
          <a:p>
            <a:pPr>
              <a:buFont typeface="Arial" pitchFamily="34" charset="0"/>
              <a:buChar char="•"/>
            </a:pPr>
            <a:r>
              <a:rPr lang="en-US" sz="2000" dirty="0" smtClean="0"/>
              <a:t> Oversee financial resources</a:t>
            </a:r>
          </a:p>
          <a:p>
            <a:pPr>
              <a:buFont typeface="Arial" pitchFamily="34" charset="0"/>
              <a:buChar char="•"/>
            </a:pPr>
            <a:r>
              <a:rPr lang="en-US" sz="2000" dirty="0" smtClean="0"/>
              <a:t> Participate in fellowship development and support, including    outreach to isolated NA communities</a:t>
            </a:r>
          </a:p>
          <a:p>
            <a:pPr>
              <a:buFont typeface="Arial" pitchFamily="34" charset="0"/>
              <a:buChar char="•"/>
            </a:pPr>
            <a:r>
              <a:rPr lang="en-US" sz="2000" dirty="0" smtClean="0"/>
              <a:t> Maintain a meeting list</a:t>
            </a:r>
          </a:p>
          <a:p>
            <a:pPr>
              <a:buFont typeface="Arial" pitchFamily="34" charset="0"/>
              <a:buChar char="•"/>
            </a:pPr>
            <a:r>
              <a:rPr lang="en-US" sz="2000" dirty="0" smtClean="0"/>
              <a:t> Distribute literature to groups</a:t>
            </a:r>
          </a:p>
          <a:p>
            <a:pPr>
              <a:buFont typeface="Arial" pitchFamily="34" charset="0"/>
              <a:buChar char="•"/>
            </a:pPr>
            <a:r>
              <a:rPr lang="en-US" sz="2000" dirty="0" smtClean="0"/>
              <a:t> Elect a delegate to the geopolitical unit</a:t>
            </a:r>
          </a:p>
          <a:p>
            <a:endParaRPr lang="en-US" sz="20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352" y="838200"/>
            <a:ext cx="7772400" cy="609600"/>
          </a:xfrm>
        </p:spPr>
        <p:txBody>
          <a:bodyPr/>
          <a:lstStyle/>
          <a:p>
            <a:pPr algn="ctr"/>
            <a:r>
              <a:rPr lang="en-US" sz="2800" dirty="0" smtClean="0"/>
              <a:t>Geopolitical Unit</a:t>
            </a:r>
            <a:endParaRPr lang="en-US" sz="2800" dirty="0"/>
          </a:p>
        </p:txBody>
      </p:sp>
      <p:sp>
        <p:nvSpPr>
          <p:cNvPr id="3" name="Text Placeholder 2"/>
          <p:cNvSpPr>
            <a:spLocks noGrp="1"/>
          </p:cNvSpPr>
          <p:nvPr>
            <p:ph type="body" idx="1"/>
          </p:nvPr>
        </p:nvSpPr>
        <p:spPr>
          <a:xfrm>
            <a:off x="530352" y="1600200"/>
            <a:ext cx="7772400" cy="5105400"/>
          </a:xfrm>
        </p:spPr>
        <p:txBody>
          <a:bodyPr>
            <a:normAutofit/>
          </a:bodyPr>
          <a:lstStyle/>
          <a:p>
            <a:r>
              <a:rPr lang="en-US" sz="2400" dirty="0" smtClean="0"/>
              <a:t>The geopolitical unit (GPU) would coordinate and plan</a:t>
            </a:r>
          </a:p>
          <a:p>
            <a:r>
              <a:rPr lang="en-US" sz="2400" dirty="0" smtClean="0"/>
              <a:t>service provision through projects that address prioritized needs, working in partnership with the LSUs, rather than having a strict committee structure. A GPU would focus on services that answer national or statewide needs such as interacting with government or professional bodies, and could hold an assembly to plan those service projects. GPUs could also provide centralized resources, such as websites and service offices, for their constituent LSUs.</a:t>
            </a:r>
            <a:endParaRPr lang="en-US" sz="24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352" y="914400"/>
            <a:ext cx="7772400" cy="609600"/>
          </a:xfrm>
        </p:spPr>
        <p:txBody>
          <a:bodyPr/>
          <a:lstStyle/>
          <a:p>
            <a:pPr algn="ctr"/>
            <a:r>
              <a:rPr lang="en-US" sz="2800" dirty="0" smtClean="0"/>
              <a:t>Functions/Focus of the GPU</a:t>
            </a:r>
            <a:endParaRPr lang="en-US" sz="2800" dirty="0"/>
          </a:p>
        </p:txBody>
      </p:sp>
      <p:sp>
        <p:nvSpPr>
          <p:cNvPr id="3" name="Text Placeholder 2"/>
          <p:cNvSpPr>
            <a:spLocks noGrp="1"/>
          </p:cNvSpPr>
          <p:nvPr>
            <p:ph type="body" idx="1"/>
          </p:nvPr>
        </p:nvSpPr>
        <p:spPr>
          <a:xfrm>
            <a:off x="457200" y="1676400"/>
            <a:ext cx="7772400" cy="5029200"/>
          </a:xfrm>
        </p:spPr>
        <p:txBody>
          <a:bodyPr>
            <a:noAutofit/>
          </a:bodyPr>
          <a:lstStyle/>
          <a:p>
            <a:r>
              <a:rPr lang="en-US" sz="1800" dirty="0" smtClean="0"/>
              <a:t>The roles of this body are again flexible according to local need. Some of the tasks the GPU could undertake include:</a:t>
            </a:r>
          </a:p>
          <a:p>
            <a:pPr>
              <a:buFont typeface="Arial" pitchFamily="34" charset="0"/>
              <a:buChar char="•"/>
            </a:pPr>
            <a:r>
              <a:rPr lang="en-US" sz="1800" dirty="0" smtClean="0"/>
              <a:t> Performing large‐scale PR on the state or national level</a:t>
            </a:r>
          </a:p>
          <a:p>
            <a:pPr>
              <a:buFont typeface="Arial" pitchFamily="34" charset="0"/>
              <a:buChar char="•"/>
            </a:pPr>
            <a:r>
              <a:rPr lang="en-US" sz="1800" dirty="0" smtClean="0"/>
              <a:t> Assisting local services, e.g., helping local H&amp;I by working with the state or national corrections department</a:t>
            </a:r>
          </a:p>
          <a:p>
            <a:pPr>
              <a:buFont typeface="Arial" pitchFamily="34" charset="0"/>
              <a:buChar char="•"/>
            </a:pPr>
            <a:r>
              <a:rPr lang="en-US" sz="1800" dirty="0" smtClean="0"/>
              <a:t> Planning, including:</a:t>
            </a:r>
          </a:p>
          <a:p>
            <a:r>
              <a:rPr lang="en-US" sz="1800" dirty="0" smtClean="0"/>
              <a:t>	 Environmental scanning</a:t>
            </a:r>
          </a:p>
          <a:p>
            <a:r>
              <a:rPr lang="en-US" sz="1800" dirty="0" smtClean="0"/>
              <a:t>	 Creating action plans</a:t>
            </a:r>
          </a:p>
          <a:p>
            <a:r>
              <a:rPr lang="en-US" sz="1800" dirty="0" smtClean="0"/>
              <a:t>	 Assisting local planning efforts</a:t>
            </a:r>
          </a:p>
          <a:p>
            <a:pPr>
              <a:buFont typeface="Arial" pitchFamily="34" charset="0"/>
              <a:buChar char="•"/>
            </a:pPr>
            <a:r>
              <a:rPr lang="en-US" sz="1800" dirty="0" smtClean="0"/>
              <a:t>Training</a:t>
            </a:r>
          </a:p>
          <a:p>
            <a:pPr>
              <a:buFont typeface="Arial" pitchFamily="34" charset="0"/>
              <a:buChar char="•"/>
            </a:pPr>
            <a:r>
              <a:rPr lang="en-US" sz="1800" dirty="0" smtClean="0"/>
              <a:t> Serving as a communication link so as to disseminate information, especially to and from the global level</a:t>
            </a:r>
          </a:p>
          <a:p>
            <a:pPr>
              <a:buFont typeface="Arial" pitchFamily="34" charset="0"/>
              <a:buChar char="•"/>
            </a:pPr>
            <a:r>
              <a:rPr lang="en-US" sz="1800" dirty="0" smtClean="0"/>
              <a:t> Upholding legal responsibilities, e.g., maintaining some form of legal identity such as a legal association</a:t>
            </a:r>
          </a:p>
          <a:p>
            <a:pPr>
              <a:buFont typeface="Arial" pitchFamily="34" charset="0"/>
              <a:buChar char="•"/>
            </a:pPr>
            <a:r>
              <a:rPr lang="en-US" sz="1800" dirty="0" smtClean="0"/>
              <a:t> Maintaining a service office with multiple functions such as literature supply</a:t>
            </a:r>
          </a:p>
          <a:p>
            <a:endParaRPr lang="en-US" sz="18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352" y="914400"/>
            <a:ext cx="7772400" cy="609600"/>
          </a:xfrm>
        </p:spPr>
        <p:txBody>
          <a:bodyPr/>
          <a:lstStyle/>
          <a:p>
            <a:pPr algn="ctr"/>
            <a:r>
              <a:rPr lang="en-US" sz="2800" dirty="0" smtClean="0"/>
              <a:t>Functions of GPU cont.</a:t>
            </a:r>
            <a:endParaRPr lang="en-US" sz="2800" dirty="0"/>
          </a:p>
        </p:txBody>
      </p:sp>
      <p:sp>
        <p:nvSpPr>
          <p:cNvPr id="3" name="Text Placeholder 2"/>
          <p:cNvSpPr>
            <a:spLocks noGrp="1"/>
          </p:cNvSpPr>
          <p:nvPr>
            <p:ph type="body" idx="1"/>
          </p:nvPr>
        </p:nvSpPr>
        <p:spPr>
          <a:xfrm>
            <a:off x="530352" y="1600200"/>
            <a:ext cx="7772400" cy="5105400"/>
          </a:xfrm>
        </p:spPr>
        <p:txBody>
          <a:bodyPr>
            <a:normAutofit/>
          </a:bodyPr>
          <a:lstStyle/>
          <a:p>
            <a:pPr>
              <a:buFont typeface="Arial" pitchFamily="34" charset="0"/>
              <a:buChar char="•"/>
            </a:pPr>
            <a:r>
              <a:rPr lang="en-US" dirty="0" smtClean="0"/>
              <a:t> </a:t>
            </a:r>
            <a:r>
              <a:rPr lang="en-US" sz="2000" dirty="0" smtClean="0"/>
              <a:t>Holding conventions/events</a:t>
            </a:r>
            <a:r>
              <a:rPr lang="en-US" sz="2000" b="1" dirty="0" smtClean="0"/>
              <a:t>, </a:t>
            </a:r>
            <a:r>
              <a:rPr lang="en-US" sz="2000" dirty="0" smtClean="0"/>
              <a:t>with a project‐based structure rather than a standing committee</a:t>
            </a:r>
          </a:p>
          <a:p>
            <a:pPr>
              <a:buFont typeface="Arial" pitchFamily="34" charset="0"/>
              <a:buChar char="•"/>
            </a:pPr>
            <a:r>
              <a:rPr lang="en-US" sz="2000" dirty="0" smtClean="0"/>
              <a:t>Performing outreach/fellowship development and nurturing emerging communities</a:t>
            </a:r>
          </a:p>
          <a:p>
            <a:pPr>
              <a:buFont typeface="Arial" pitchFamily="34" charset="0"/>
              <a:buChar char="•"/>
            </a:pPr>
            <a:r>
              <a:rPr lang="en-US" sz="2000" dirty="0" smtClean="0"/>
              <a:t> Maintaining information technology, including a website, discussion groups, and a meeting database</a:t>
            </a:r>
          </a:p>
          <a:p>
            <a:pPr>
              <a:buFont typeface="Arial" pitchFamily="34" charset="0"/>
              <a:buChar char="•"/>
            </a:pPr>
            <a:r>
              <a:rPr lang="en-US" sz="2000" dirty="0" smtClean="0"/>
              <a:t>Handling archiving and information management</a:t>
            </a:r>
          </a:p>
          <a:p>
            <a:pPr>
              <a:buFont typeface="Arial" pitchFamily="34" charset="0"/>
              <a:buChar char="•"/>
            </a:pPr>
            <a:r>
              <a:rPr lang="en-US" sz="2000" dirty="0" smtClean="0"/>
              <a:t> Coordinating human resources, such as a human resource pool</a:t>
            </a:r>
          </a:p>
          <a:p>
            <a:pPr>
              <a:buFont typeface="Arial" pitchFamily="34" charset="0"/>
              <a:buChar char="•"/>
            </a:pPr>
            <a:r>
              <a:rPr lang="en-US" sz="2000" dirty="0" smtClean="0"/>
              <a:t>Overseeing financial resources</a:t>
            </a:r>
          </a:p>
          <a:p>
            <a:pPr>
              <a:buFont typeface="Arial" pitchFamily="34" charset="0"/>
              <a:buChar char="•"/>
            </a:pPr>
            <a:r>
              <a:rPr lang="en-US" sz="2000" dirty="0" smtClean="0"/>
              <a:t> Coordinating translations</a:t>
            </a:r>
          </a:p>
          <a:p>
            <a:pPr>
              <a:buFont typeface="Arial" pitchFamily="34" charset="0"/>
              <a:buChar char="•"/>
            </a:pPr>
            <a:r>
              <a:rPr lang="en-US" sz="2000" dirty="0" smtClean="0"/>
              <a:t> Electing a delegate to the global body</a:t>
            </a:r>
          </a:p>
          <a:p>
            <a:endParaRPr lang="en-US" sz="20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352" y="533400"/>
            <a:ext cx="7772400" cy="381000"/>
          </a:xfrm>
        </p:spPr>
        <p:txBody>
          <a:bodyPr/>
          <a:lstStyle/>
          <a:p>
            <a:pPr algn="ctr"/>
            <a:r>
              <a:rPr lang="en-US" sz="2800" dirty="0" smtClean="0"/>
              <a:t>Model 1:</a:t>
            </a:r>
            <a:endParaRPr lang="en-US" sz="2800" dirty="0"/>
          </a:p>
        </p:txBody>
      </p:sp>
      <p:sp>
        <p:nvSpPr>
          <p:cNvPr id="3" name="Text Placeholder 2"/>
          <p:cNvSpPr>
            <a:spLocks noGrp="1"/>
          </p:cNvSpPr>
          <p:nvPr>
            <p:ph type="body" idx="1"/>
          </p:nvPr>
        </p:nvSpPr>
        <p:spPr>
          <a:xfrm>
            <a:off x="838200" y="1219200"/>
            <a:ext cx="7464552" cy="5181600"/>
          </a:xfrm>
        </p:spPr>
        <p:txBody>
          <a:bodyPr/>
          <a:lstStyle/>
          <a:p>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304800" y="914400"/>
            <a:ext cx="8458200" cy="5791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352" y="609600"/>
            <a:ext cx="7772400" cy="457200"/>
          </a:xfrm>
        </p:spPr>
        <p:txBody>
          <a:bodyPr/>
          <a:lstStyle/>
          <a:p>
            <a:pPr algn="ctr"/>
            <a:r>
              <a:rPr lang="en-US" sz="2800" dirty="0" smtClean="0"/>
              <a:t>Option 1 of Model 1:</a:t>
            </a:r>
            <a:endParaRPr lang="en-US" sz="2800" dirty="0"/>
          </a:p>
        </p:txBody>
      </p:sp>
      <p:sp>
        <p:nvSpPr>
          <p:cNvPr id="3" name="Text Placeholder 2"/>
          <p:cNvSpPr>
            <a:spLocks noGrp="1"/>
          </p:cNvSpPr>
          <p:nvPr>
            <p:ph type="body" idx="1"/>
          </p:nvPr>
        </p:nvSpPr>
        <p:spPr>
          <a:xfrm>
            <a:off x="762000" y="1371600"/>
            <a:ext cx="7848600" cy="5105400"/>
          </a:xfrm>
        </p:spPr>
        <p:txBody>
          <a:bodyPr/>
          <a:lstStyle/>
          <a:p>
            <a:endParaRPr lang="en-US" dirty="0"/>
          </a:p>
        </p:txBody>
      </p:sp>
      <p:pic>
        <p:nvPicPr>
          <p:cNvPr id="3074" name="Picture 2"/>
          <p:cNvPicPr>
            <a:picLocks noChangeAspect="1" noChangeArrowheads="1"/>
          </p:cNvPicPr>
          <p:nvPr/>
        </p:nvPicPr>
        <p:blipFill>
          <a:blip r:embed="rId2" cstate="print"/>
          <a:srcRect/>
          <a:stretch>
            <a:fillRect/>
          </a:stretch>
        </p:blipFill>
        <p:spPr bwMode="auto">
          <a:xfrm>
            <a:off x="457200" y="1143001"/>
            <a:ext cx="8229600" cy="5562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352" y="457200"/>
            <a:ext cx="7772400" cy="457200"/>
          </a:xfrm>
        </p:spPr>
        <p:txBody>
          <a:bodyPr/>
          <a:lstStyle/>
          <a:p>
            <a:pPr algn="ctr"/>
            <a:r>
              <a:rPr lang="en-US" sz="2800" dirty="0" smtClean="0"/>
              <a:t>Model 2: </a:t>
            </a:r>
            <a:endParaRPr lang="en-US" sz="2800" dirty="0"/>
          </a:p>
        </p:txBody>
      </p:sp>
      <p:sp>
        <p:nvSpPr>
          <p:cNvPr id="3" name="Text Placeholder 2"/>
          <p:cNvSpPr>
            <a:spLocks noGrp="1"/>
          </p:cNvSpPr>
          <p:nvPr>
            <p:ph type="body" idx="1"/>
          </p:nvPr>
        </p:nvSpPr>
        <p:spPr>
          <a:xfrm>
            <a:off x="838200" y="1219200"/>
            <a:ext cx="7464552" cy="5334000"/>
          </a:xfrm>
        </p:spPr>
        <p:txBody>
          <a:bodyPr/>
          <a:lstStyle/>
          <a:p>
            <a:endParaRPr lang="en-US" dirty="0"/>
          </a:p>
        </p:txBody>
      </p:sp>
      <p:pic>
        <p:nvPicPr>
          <p:cNvPr id="2050" name="Picture 2"/>
          <p:cNvPicPr>
            <a:picLocks noChangeAspect="1" noChangeArrowheads="1"/>
          </p:cNvPicPr>
          <p:nvPr/>
        </p:nvPicPr>
        <p:blipFill>
          <a:blip r:embed="rId2" cstate="print"/>
          <a:srcRect/>
          <a:stretch>
            <a:fillRect/>
          </a:stretch>
        </p:blipFill>
        <p:spPr bwMode="auto">
          <a:xfrm>
            <a:off x="304800" y="914400"/>
            <a:ext cx="8534400" cy="5791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352" y="457200"/>
            <a:ext cx="7772400" cy="381000"/>
          </a:xfrm>
        </p:spPr>
        <p:txBody>
          <a:bodyPr/>
          <a:lstStyle/>
          <a:p>
            <a:pPr algn="ctr"/>
            <a:r>
              <a:rPr lang="en-US" sz="2800" dirty="0" smtClean="0"/>
              <a:t>Option 2 of Model 2:</a:t>
            </a:r>
            <a:endParaRPr lang="en-US" sz="2800" dirty="0"/>
          </a:p>
        </p:txBody>
      </p:sp>
      <p:sp>
        <p:nvSpPr>
          <p:cNvPr id="3" name="Text Placeholder 2"/>
          <p:cNvSpPr>
            <a:spLocks noGrp="1"/>
          </p:cNvSpPr>
          <p:nvPr>
            <p:ph type="body" idx="1"/>
          </p:nvPr>
        </p:nvSpPr>
        <p:spPr>
          <a:xfrm>
            <a:off x="685800" y="1295400"/>
            <a:ext cx="7848600" cy="5257800"/>
          </a:xfrm>
        </p:spPr>
        <p:txBody>
          <a:bodyPr/>
          <a:lstStyle/>
          <a:p>
            <a:endParaRPr lang="en-US" dirty="0"/>
          </a:p>
        </p:txBody>
      </p:sp>
      <p:pic>
        <p:nvPicPr>
          <p:cNvPr id="4098" name="Picture 2"/>
          <p:cNvPicPr>
            <a:picLocks noChangeAspect="1" noChangeArrowheads="1"/>
          </p:cNvPicPr>
          <p:nvPr/>
        </p:nvPicPr>
        <p:blipFill>
          <a:blip r:embed="rId2" cstate="print"/>
          <a:srcRect/>
          <a:stretch>
            <a:fillRect/>
          </a:stretch>
        </p:blipFill>
        <p:spPr bwMode="auto">
          <a:xfrm>
            <a:off x="304800" y="914400"/>
            <a:ext cx="8458200" cy="5791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352" y="914400"/>
            <a:ext cx="7772400" cy="533400"/>
          </a:xfrm>
        </p:spPr>
        <p:txBody>
          <a:bodyPr/>
          <a:lstStyle/>
          <a:p>
            <a:pPr algn="ctr"/>
            <a:r>
              <a:rPr lang="en-US" sz="2800" dirty="0" smtClean="0"/>
              <a:t>Service System Workshops</a:t>
            </a:r>
            <a:endParaRPr lang="en-US" sz="2800" dirty="0"/>
          </a:p>
        </p:txBody>
      </p:sp>
      <p:sp>
        <p:nvSpPr>
          <p:cNvPr id="3" name="Text Placeholder 2"/>
          <p:cNvSpPr>
            <a:spLocks noGrp="1"/>
          </p:cNvSpPr>
          <p:nvPr>
            <p:ph type="body" idx="1"/>
          </p:nvPr>
        </p:nvSpPr>
        <p:spPr>
          <a:xfrm>
            <a:off x="530352" y="1600200"/>
            <a:ext cx="7772400" cy="5029200"/>
          </a:xfrm>
        </p:spPr>
        <p:txBody>
          <a:bodyPr>
            <a:normAutofit fontScale="92500" lnSpcReduction="20000"/>
          </a:bodyPr>
          <a:lstStyle/>
          <a:p>
            <a:pPr>
              <a:buFont typeface="Arial" pitchFamily="34" charset="0"/>
              <a:buChar char="•"/>
            </a:pPr>
            <a:r>
              <a:rPr lang="en-US" dirty="0" smtClean="0"/>
              <a:t> </a:t>
            </a:r>
            <a:r>
              <a:rPr lang="en-US" dirty="0" smtClean="0"/>
              <a:t> September </a:t>
            </a:r>
            <a:r>
              <a:rPr lang="en-US" dirty="0" smtClean="0"/>
              <a:t>17–19 </a:t>
            </a:r>
            <a:r>
              <a:rPr lang="en-US" dirty="0" smtClean="0"/>
              <a:t>: </a:t>
            </a:r>
            <a:r>
              <a:rPr lang="en-US" dirty="0" smtClean="0"/>
              <a:t>Detroit, Michigan (Doubletree Hotel Dearborn, 1-800-222-TREE) </a:t>
            </a:r>
            <a:r>
              <a:rPr lang="en-US" dirty="0" smtClean="0"/>
              <a:t> </a:t>
            </a:r>
            <a:r>
              <a:rPr lang="en-US" dirty="0" smtClean="0"/>
              <a:t>$95 Room rate—Rooms must be reserved </a:t>
            </a:r>
            <a:r>
              <a:rPr lang="en-US" dirty="0" smtClean="0"/>
              <a:t>by August 17</a:t>
            </a:r>
          </a:p>
          <a:p>
            <a:endParaRPr lang="en-US" dirty="0" smtClean="0"/>
          </a:p>
          <a:p>
            <a:pPr>
              <a:buFont typeface="Arial" pitchFamily="34" charset="0"/>
              <a:buChar char="•"/>
            </a:pPr>
            <a:r>
              <a:rPr lang="en-US" dirty="0" smtClean="0"/>
              <a:t> </a:t>
            </a:r>
            <a:r>
              <a:rPr lang="en-US" dirty="0" smtClean="0"/>
              <a:t> September </a:t>
            </a:r>
            <a:r>
              <a:rPr lang="en-US" dirty="0" smtClean="0"/>
              <a:t>24–26 </a:t>
            </a:r>
            <a:r>
              <a:rPr lang="en-US" dirty="0" smtClean="0"/>
              <a:t>: </a:t>
            </a:r>
            <a:r>
              <a:rPr lang="en-US" dirty="0" smtClean="0"/>
              <a:t>Grapevine, Texas (Hilton DFW Lakes Executive Conference Center, 1-800- </a:t>
            </a:r>
            <a:r>
              <a:rPr lang="en-US" dirty="0" smtClean="0"/>
              <a:t>HILTON ) $99 Room rate—Rooms must be 				              reserved by September 2</a:t>
            </a:r>
          </a:p>
          <a:p>
            <a:endParaRPr lang="en-US" dirty="0" smtClean="0"/>
          </a:p>
          <a:p>
            <a:pPr>
              <a:buFont typeface="Arial" pitchFamily="34" charset="0"/>
              <a:buChar char="•"/>
            </a:pPr>
            <a:r>
              <a:rPr lang="en-US" dirty="0" smtClean="0"/>
              <a:t>September 15–17 </a:t>
            </a:r>
            <a:r>
              <a:rPr lang="en-US" dirty="0" smtClean="0"/>
              <a:t>October: Oakland, California (Hilton Oakland Airport, 1-800- HILTONS</a:t>
            </a:r>
            <a:r>
              <a:rPr lang="en-US" dirty="0" smtClean="0"/>
              <a:t>) </a:t>
            </a:r>
            <a:r>
              <a:rPr lang="en-US" dirty="0" smtClean="0"/>
              <a:t>$82 Room rate—Rooms must be reserved </a:t>
            </a:r>
            <a:r>
              <a:rPr lang="en-US" dirty="0" smtClean="0"/>
              <a:t>by </a:t>
            </a:r>
          </a:p>
          <a:p>
            <a:r>
              <a:rPr lang="en-US" dirty="0" smtClean="0"/>
              <a:t>                                                         September </a:t>
            </a:r>
            <a:r>
              <a:rPr lang="en-US" dirty="0" smtClean="0"/>
              <a:t>21 </a:t>
            </a:r>
            <a:endParaRPr lang="en-US" dirty="0" smtClean="0"/>
          </a:p>
          <a:p>
            <a:pPr>
              <a:buFont typeface="Arial" pitchFamily="34" charset="0"/>
              <a:buChar char="•"/>
            </a:pPr>
            <a:endParaRPr lang="en-US" dirty="0" smtClean="0"/>
          </a:p>
          <a:p>
            <a:pPr>
              <a:buFont typeface="Arial" pitchFamily="34" charset="0"/>
              <a:buChar char="•"/>
            </a:pPr>
            <a:r>
              <a:rPr lang="en-US" dirty="0" smtClean="0"/>
              <a:t>September 29-31 </a:t>
            </a:r>
            <a:r>
              <a:rPr lang="en-US" dirty="0" smtClean="0"/>
              <a:t>October: Baltimore, Maryland (Holiday Inn Baltimore Harbor, 1-888-HOLIDAY</a:t>
            </a:r>
            <a:r>
              <a:rPr lang="en-US" dirty="0" smtClean="0"/>
              <a:t>) </a:t>
            </a:r>
            <a:r>
              <a:rPr lang="en-US" dirty="0" smtClean="0"/>
              <a:t>$99 Room rate—Rooms must be reserved by </a:t>
            </a:r>
            <a:r>
              <a:rPr lang="en-US" dirty="0" smtClean="0"/>
              <a:t> 				October 7</a:t>
            </a:r>
          </a:p>
          <a:p>
            <a:endParaRPr lang="en-US" dirty="0" smtClean="0"/>
          </a:p>
          <a:p>
            <a:pPr>
              <a:buFont typeface="Arial" pitchFamily="34" charset="0"/>
              <a:buChar char="•"/>
            </a:pPr>
            <a:r>
              <a:rPr lang="en-US" dirty="0" smtClean="0"/>
              <a:t>October 29-30: </a:t>
            </a:r>
            <a:r>
              <a:rPr lang="en-US" dirty="0" smtClean="0"/>
              <a:t>Orlando, Florida (Sheraton Orlando Downtown, 1-800-325-3535</a:t>
            </a:r>
            <a:r>
              <a:rPr lang="en-US" dirty="0" smtClean="0"/>
              <a:t>) $</a:t>
            </a:r>
            <a:r>
              <a:rPr lang="en-US" dirty="0" smtClean="0"/>
              <a:t>80 Room rate—Rooms must be reserved </a:t>
            </a:r>
            <a:r>
              <a:rPr lang="en-US" dirty="0" smtClean="0"/>
              <a:t>by October 7</a:t>
            </a:r>
            <a:endParaRPr lang="en-US" dirty="0" smtClean="0"/>
          </a:p>
          <a:p>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352" y="838200"/>
            <a:ext cx="7772400" cy="609600"/>
          </a:xfrm>
        </p:spPr>
        <p:txBody>
          <a:bodyPr/>
          <a:lstStyle/>
          <a:p>
            <a:pPr algn="ctr"/>
            <a:r>
              <a:rPr lang="en-US" sz="2800" dirty="0" smtClean="0"/>
              <a:t>NAWS Update</a:t>
            </a:r>
            <a:endParaRPr lang="en-US" sz="2800" dirty="0"/>
          </a:p>
        </p:txBody>
      </p:sp>
      <p:sp>
        <p:nvSpPr>
          <p:cNvPr id="3" name="Text Placeholder 2"/>
          <p:cNvSpPr>
            <a:spLocks noGrp="1"/>
          </p:cNvSpPr>
          <p:nvPr>
            <p:ph type="body" idx="1"/>
          </p:nvPr>
        </p:nvSpPr>
        <p:spPr>
          <a:xfrm>
            <a:off x="530352" y="1600200"/>
            <a:ext cx="7772400" cy="5029200"/>
          </a:xfrm>
        </p:spPr>
        <p:txBody>
          <a:bodyPr/>
          <a:lstStyle/>
          <a:p>
            <a:pPr>
              <a:buFont typeface="Arial" pitchFamily="34" charset="0"/>
              <a:buChar char="•"/>
            </a:pPr>
            <a:r>
              <a:rPr lang="en-US" dirty="0" smtClean="0"/>
              <a:t>Updated versions of the </a:t>
            </a:r>
            <a:r>
              <a:rPr lang="en-US" i="1" dirty="0" smtClean="0"/>
              <a:t>Membership Survey, NA: A Resource in Your Community, </a:t>
            </a:r>
            <a:r>
              <a:rPr lang="en-US" dirty="0" smtClean="0"/>
              <a:t>and </a:t>
            </a:r>
            <a:r>
              <a:rPr lang="en-US" i="1" dirty="0" smtClean="0"/>
              <a:t>Information about NA </a:t>
            </a:r>
            <a:r>
              <a:rPr lang="en-US" dirty="0" smtClean="0"/>
              <a:t>are now available.</a:t>
            </a:r>
            <a:endParaRPr lang="en-US" dirty="0" smtClean="0"/>
          </a:p>
          <a:p>
            <a:r>
              <a:rPr lang="en-US" dirty="0" smtClean="0"/>
              <a:t>Website: </a:t>
            </a:r>
            <a:r>
              <a:rPr lang="en-US" b="1" dirty="0" smtClean="0"/>
              <a:t>www.na.org/?ID=PR-index</a:t>
            </a:r>
          </a:p>
          <a:p>
            <a:pPr>
              <a:buFont typeface="Arial" pitchFamily="34" charset="0"/>
              <a:buChar char="•"/>
            </a:pPr>
            <a:r>
              <a:rPr lang="en-US" dirty="0" smtClean="0"/>
              <a:t>IP #24 </a:t>
            </a:r>
            <a:r>
              <a:rPr lang="en-US" i="1" dirty="0" smtClean="0"/>
              <a:t>Money Matters, </a:t>
            </a:r>
            <a:r>
              <a:rPr lang="en-US" dirty="0" smtClean="0"/>
              <a:t>IP#28 </a:t>
            </a:r>
            <a:r>
              <a:rPr lang="en-US" i="1" dirty="0" smtClean="0"/>
              <a:t>Funding NA Services, </a:t>
            </a:r>
            <a:r>
              <a:rPr lang="en-US" dirty="0" smtClean="0"/>
              <a:t>and </a:t>
            </a:r>
            <a:r>
              <a:rPr lang="en-US" i="1" dirty="0" smtClean="0"/>
              <a:t>In Times of Illness </a:t>
            </a:r>
            <a:r>
              <a:rPr lang="en-US" dirty="0" smtClean="0"/>
              <a:t>are out for purchase.</a:t>
            </a:r>
          </a:p>
          <a:p>
            <a:pPr>
              <a:buFont typeface="Arial" pitchFamily="34" charset="0"/>
              <a:buChar char="•"/>
            </a:pPr>
            <a:r>
              <a:rPr lang="en-US" dirty="0" smtClean="0"/>
              <a:t>Living Clean Project: Chapters Six and Seven input and review is slated for October 1- December 31, 2010. Website for project: </a:t>
            </a:r>
            <a:r>
              <a:rPr lang="en-US" b="1" dirty="0" smtClean="0"/>
              <a:t>www.naws.org/lc/</a:t>
            </a:r>
          </a:p>
          <a:p>
            <a:pPr>
              <a:buFont typeface="Arial" pitchFamily="34" charset="0"/>
              <a:buChar char="•"/>
            </a:pPr>
            <a:r>
              <a:rPr lang="en-US" dirty="0" smtClean="0"/>
              <a:t>Service System Project: Website: </a:t>
            </a:r>
            <a:r>
              <a:rPr lang="en-US" b="1" dirty="0" smtClean="0"/>
              <a:t>www.na.org/?ID=servsys</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427</TotalTime>
  <Words>1415</Words>
  <Application>Microsoft Office PowerPoint</Application>
  <PresentationFormat>On-screen Show (4:3)</PresentationFormat>
  <Paragraphs>181</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Flow</vt:lpstr>
      <vt:lpstr>                       WSC 2010</vt:lpstr>
      <vt:lpstr>Tidbits From the Conference</vt:lpstr>
      <vt:lpstr>Motions from the WSC</vt:lpstr>
      <vt:lpstr>Motions continued</vt:lpstr>
      <vt:lpstr>New Business: CAT Motions </vt:lpstr>
      <vt:lpstr>Election Results:</vt:lpstr>
      <vt:lpstr>Fellowship Development</vt:lpstr>
      <vt:lpstr>Fellowship Development cont.</vt:lpstr>
      <vt:lpstr>Public Relations Presentations</vt:lpstr>
      <vt:lpstr>Public Relations cont. </vt:lpstr>
      <vt:lpstr>Other Discussions</vt:lpstr>
      <vt:lpstr>NAWS Report</vt:lpstr>
      <vt:lpstr>Service System Project</vt:lpstr>
      <vt:lpstr>GSU</vt:lpstr>
      <vt:lpstr>Functions of a GSU</vt:lpstr>
      <vt:lpstr>LSU</vt:lpstr>
      <vt:lpstr>Functions/Focus of the LSU</vt:lpstr>
      <vt:lpstr>Functions of LSU cont.</vt:lpstr>
      <vt:lpstr>Geopolitical Unit</vt:lpstr>
      <vt:lpstr>Functions/Focus of the GPU</vt:lpstr>
      <vt:lpstr>Functions of GPU cont.</vt:lpstr>
      <vt:lpstr>Model 1:</vt:lpstr>
      <vt:lpstr>Option 1 of Model 1:</vt:lpstr>
      <vt:lpstr>Model 2: </vt:lpstr>
      <vt:lpstr>Option 2 of Model 2:</vt:lpstr>
      <vt:lpstr>Service System Workshops</vt:lpstr>
      <vt:lpstr>NAWS Update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WSC 2010</dc:title>
  <dc:creator>Brenda</dc:creator>
  <cp:lastModifiedBy>Brenda</cp:lastModifiedBy>
  <cp:revision>99</cp:revision>
  <dcterms:created xsi:type="dcterms:W3CDTF">2010-08-13T20:08:27Z</dcterms:created>
  <dcterms:modified xsi:type="dcterms:W3CDTF">2010-08-15T17:40:10Z</dcterms:modified>
</cp:coreProperties>
</file>